
<file path=[Content_Types].xml><?xml version="1.0" encoding="utf-8"?>
<Types xmlns="http://schemas.openxmlformats.org/package/2006/content-types">
  <Default Extension="(null)" ContentType="image/x-emf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7" r:id="rId2"/>
    <p:sldId id="2540" r:id="rId3"/>
    <p:sldId id="2558" r:id="rId4"/>
    <p:sldId id="2542" r:id="rId5"/>
    <p:sldId id="2559" r:id="rId6"/>
    <p:sldId id="2557" r:id="rId7"/>
    <p:sldId id="2560" r:id="rId8"/>
    <p:sldId id="2561" r:id="rId9"/>
    <p:sldId id="2562" r:id="rId10"/>
    <p:sldId id="2563" r:id="rId11"/>
    <p:sldId id="2564" r:id="rId12"/>
    <p:sldId id="2573" r:id="rId13"/>
    <p:sldId id="2568" r:id="rId14"/>
    <p:sldId id="2569" r:id="rId15"/>
    <p:sldId id="2565" r:id="rId16"/>
    <p:sldId id="2570" r:id="rId17"/>
    <p:sldId id="2566" r:id="rId18"/>
    <p:sldId id="2571" r:id="rId19"/>
    <p:sldId id="2567" r:id="rId20"/>
    <p:sldId id="2572" r:id="rId21"/>
    <p:sldId id="257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UREK Peter" initials="BP" lastIdx="3" clrIdx="0">
    <p:extLst>
      <p:ext uri="{19B8F6BF-5375-455C-9EA6-DF929625EA0E}">
        <p15:presenceInfo xmlns:p15="http://schemas.microsoft.com/office/powerpoint/2012/main" userId="S::burek@iiasa.ac.at::0bb359eb-f569-4246-a820-7fcb8bb339d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43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10T10:12:58.809" idx="3">
    <p:pos x="4356" y="735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D02D5-C0FE-441E-8F91-6CCDB3F0CBDF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3495DD-F9B7-4207-8DCE-9AEB12DB3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558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794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5DEDF10-A130-4586-BC5F-2FA825BAC0C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8794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10761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Improvement</a:t>
            </a:r>
            <a:r>
              <a:rPr lang="en-US" baseline="0" dirty="0"/>
              <a:t> in resolution of </a:t>
            </a:r>
            <a:r>
              <a:rPr lang="en-US" baseline="0" dirty="0" err="1"/>
              <a:t>CWatM</a:t>
            </a:r>
            <a:r>
              <a:rPr lang="en-US" baseline="0" dirty="0"/>
              <a:t> model for basin analysis to show more details locally.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B29A3-1419-4EB2-AE4E-9ED0ED5E3C34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351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Improvement</a:t>
            </a:r>
            <a:r>
              <a:rPr lang="en-US" baseline="0" dirty="0"/>
              <a:t> in resolution of </a:t>
            </a:r>
            <a:r>
              <a:rPr lang="en-US" baseline="0" dirty="0" err="1"/>
              <a:t>CWatM</a:t>
            </a:r>
            <a:r>
              <a:rPr lang="en-US" baseline="0" dirty="0"/>
              <a:t> model for basin analysis to show more details locally.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B29A3-1419-4EB2-AE4E-9ED0ED5E3C34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025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Improvement</a:t>
            </a:r>
            <a:r>
              <a:rPr lang="en-US" baseline="0" dirty="0"/>
              <a:t> in resolution of </a:t>
            </a:r>
            <a:r>
              <a:rPr lang="en-US" baseline="0" dirty="0" err="1"/>
              <a:t>CWatM</a:t>
            </a:r>
            <a:r>
              <a:rPr lang="en-US" baseline="0" dirty="0"/>
              <a:t> model for basin analysis to show more details locally.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B29A3-1419-4EB2-AE4E-9ED0ED5E3C34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0990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Improvement</a:t>
            </a:r>
            <a:r>
              <a:rPr lang="en-US" baseline="0" dirty="0"/>
              <a:t> in resolution of </a:t>
            </a:r>
            <a:r>
              <a:rPr lang="en-US" baseline="0" dirty="0" err="1"/>
              <a:t>CWatM</a:t>
            </a:r>
            <a:r>
              <a:rPr lang="en-US" baseline="0" dirty="0"/>
              <a:t> model for basin analysis to show more details locally.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B29A3-1419-4EB2-AE4E-9ED0ED5E3C34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95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Improvement</a:t>
            </a:r>
            <a:r>
              <a:rPr lang="en-US" baseline="0" dirty="0"/>
              <a:t> in resolution of </a:t>
            </a:r>
            <a:r>
              <a:rPr lang="en-US" baseline="0" dirty="0" err="1"/>
              <a:t>CWatM</a:t>
            </a:r>
            <a:r>
              <a:rPr lang="en-US" baseline="0" dirty="0"/>
              <a:t> model for basin analysis to show more details locally.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B29A3-1419-4EB2-AE4E-9ED0ED5E3C34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7963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Improvement</a:t>
            </a:r>
            <a:r>
              <a:rPr lang="en-US" baseline="0" dirty="0"/>
              <a:t> in resolution of </a:t>
            </a:r>
            <a:r>
              <a:rPr lang="en-US" baseline="0" dirty="0" err="1"/>
              <a:t>CWatM</a:t>
            </a:r>
            <a:r>
              <a:rPr lang="en-US" baseline="0" dirty="0"/>
              <a:t> model for basin analysis to show more details locally.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B29A3-1419-4EB2-AE4E-9ED0ED5E3C34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2041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Improvement</a:t>
            </a:r>
            <a:r>
              <a:rPr lang="en-US" baseline="0" dirty="0"/>
              <a:t> in resolution of </a:t>
            </a:r>
            <a:r>
              <a:rPr lang="en-US" baseline="0" dirty="0" err="1"/>
              <a:t>CWatM</a:t>
            </a:r>
            <a:r>
              <a:rPr lang="en-US" baseline="0" dirty="0"/>
              <a:t> model for basin analysis to show more details locally.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B29A3-1419-4EB2-AE4E-9ED0ED5E3C34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9486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Improvement</a:t>
            </a:r>
            <a:r>
              <a:rPr lang="en-US" baseline="0" dirty="0"/>
              <a:t> in resolution of </a:t>
            </a:r>
            <a:r>
              <a:rPr lang="en-US" baseline="0" dirty="0" err="1"/>
              <a:t>CWatM</a:t>
            </a:r>
            <a:r>
              <a:rPr lang="en-US" baseline="0" dirty="0"/>
              <a:t> model for basin analysis to show more details locally.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B29A3-1419-4EB2-AE4E-9ED0ED5E3C34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8219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Improvement</a:t>
            </a:r>
            <a:r>
              <a:rPr lang="en-US" baseline="0" dirty="0"/>
              <a:t> in resolution of </a:t>
            </a:r>
            <a:r>
              <a:rPr lang="en-US" baseline="0" dirty="0" err="1"/>
              <a:t>CWatM</a:t>
            </a:r>
            <a:r>
              <a:rPr lang="en-US" baseline="0" dirty="0"/>
              <a:t> model for basin analysis to show more details locally.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B29A3-1419-4EB2-AE4E-9ED0ED5E3C34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0951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Improvement</a:t>
            </a:r>
            <a:r>
              <a:rPr lang="en-US" baseline="0" dirty="0"/>
              <a:t> in resolution of </a:t>
            </a:r>
            <a:r>
              <a:rPr lang="en-US" baseline="0" dirty="0" err="1"/>
              <a:t>CWatM</a:t>
            </a:r>
            <a:r>
              <a:rPr lang="en-US" baseline="0" dirty="0"/>
              <a:t> model for basin analysis to show more details locally.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B29A3-1419-4EB2-AE4E-9ED0ED5E3C34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838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Improvement</a:t>
            </a:r>
            <a:r>
              <a:rPr lang="en-US" baseline="0" dirty="0"/>
              <a:t> in resolution of </a:t>
            </a:r>
            <a:r>
              <a:rPr lang="en-US" baseline="0" dirty="0" err="1"/>
              <a:t>CWatM</a:t>
            </a:r>
            <a:r>
              <a:rPr lang="en-US" baseline="0" dirty="0"/>
              <a:t> model for basin analysis to show more details locally.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B29A3-1419-4EB2-AE4E-9ED0ED5E3C34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2223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Improvement</a:t>
            </a:r>
            <a:r>
              <a:rPr lang="en-US" baseline="0" dirty="0"/>
              <a:t> in resolution of </a:t>
            </a:r>
            <a:r>
              <a:rPr lang="en-US" baseline="0" dirty="0" err="1"/>
              <a:t>CWatM</a:t>
            </a:r>
            <a:r>
              <a:rPr lang="en-US" baseline="0" dirty="0"/>
              <a:t> model for basin analysis to show more details locally.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B29A3-1419-4EB2-AE4E-9ED0ED5E3C34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3868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Improvement</a:t>
            </a:r>
            <a:r>
              <a:rPr lang="en-US" baseline="0" dirty="0"/>
              <a:t> in resolution of </a:t>
            </a:r>
            <a:r>
              <a:rPr lang="en-US" baseline="0" dirty="0" err="1"/>
              <a:t>CWatM</a:t>
            </a:r>
            <a:r>
              <a:rPr lang="en-US" baseline="0" dirty="0"/>
              <a:t> model for basin analysis to show more details locally.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B29A3-1419-4EB2-AE4E-9ED0ED5E3C34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51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Improvement</a:t>
            </a:r>
            <a:r>
              <a:rPr lang="en-US" baseline="0" dirty="0"/>
              <a:t> in resolution of </a:t>
            </a:r>
            <a:r>
              <a:rPr lang="en-US" baseline="0" dirty="0" err="1"/>
              <a:t>CWatM</a:t>
            </a:r>
            <a:r>
              <a:rPr lang="en-US" baseline="0" dirty="0"/>
              <a:t> model for basin analysis to show more details locally.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B29A3-1419-4EB2-AE4E-9ED0ED5E3C34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601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Improvement</a:t>
            </a:r>
            <a:r>
              <a:rPr lang="en-US" baseline="0" dirty="0"/>
              <a:t> in resolution of </a:t>
            </a:r>
            <a:r>
              <a:rPr lang="en-US" baseline="0" dirty="0" err="1"/>
              <a:t>CWatM</a:t>
            </a:r>
            <a:r>
              <a:rPr lang="en-US" baseline="0" dirty="0"/>
              <a:t> model for basin analysis to show more details locally.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B29A3-1419-4EB2-AE4E-9ED0ED5E3C34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845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Improvement</a:t>
            </a:r>
            <a:r>
              <a:rPr lang="en-US" baseline="0" dirty="0"/>
              <a:t> in resolution of </a:t>
            </a:r>
            <a:r>
              <a:rPr lang="en-US" baseline="0" dirty="0" err="1"/>
              <a:t>CWatM</a:t>
            </a:r>
            <a:r>
              <a:rPr lang="en-US" baseline="0" dirty="0"/>
              <a:t> model for basin analysis to show more details locally.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B29A3-1419-4EB2-AE4E-9ED0ED5E3C34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284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Improvement</a:t>
            </a:r>
            <a:r>
              <a:rPr lang="en-US" baseline="0" dirty="0"/>
              <a:t> in resolution of </a:t>
            </a:r>
            <a:r>
              <a:rPr lang="en-US" baseline="0" dirty="0" err="1"/>
              <a:t>CWatM</a:t>
            </a:r>
            <a:r>
              <a:rPr lang="en-US" baseline="0" dirty="0"/>
              <a:t> model for basin analysis to show more details locally.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B29A3-1419-4EB2-AE4E-9ED0ED5E3C34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013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Improvement</a:t>
            </a:r>
            <a:r>
              <a:rPr lang="en-US" baseline="0" dirty="0"/>
              <a:t> in resolution of </a:t>
            </a:r>
            <a:r>
              <a:rPr lang="en-US" baseline="0" dirty="0" err="1"/>
              <a:t>CWatM</a:t>
            </a:r>
            <a:r>
              <a:rPr lang="en-US" baseline="0" dirty="0"/>
              <a:t> model for basin analysis to show more details locally.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B29A3-1419-4EB2-AE4E-9ED0ED5E3C34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427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Improvement</a:t>
            </a:r>
            <a:r>
              <a:rPr lang="en-US" baseline="0" dirty="0"/>
              <a:t> in resolution of </a:t>
            </a:r>
            <a:r>
              <a:rPr lang="en-US" baseline="0" dirty="0" err="1"/>
              <a:t>CWatM</a:t>
            </a:r>
            <a:r>
              <a:rPr lang="en-US" baseline="0" dirty="0"/>
              <a:t> model for basin analysis to show more details locally.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B29A3-1419-4EB2-AE4E-9ED0ED5E3C34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065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Improvement</a:t>
            </a:r>
            <a:r>
              <a:rPr lang="en-US" baseline="0" dirty="0"/>
              <a:t> in resolution of </a:t>
            </a:r>
            <a:r>
              <a:rPr lang="en-US" baseline="0" dirty="0" err="1"/>
              <a:t>CWatM</a:t>
            </a:r>
            <a:r>
              <a:rPr lang="en-US" baseline="0" dirty="0"/>
              <a:t> model for basin analysis to show more details locally.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B29A3-1419-4EB2-AE4E-9ED0ED5E3C34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943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0FB13B4-4775-4053-913C-537D75D956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9616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712" y="1122363"/>
            <a:ext cx="9659112" cy="2387600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2712" y="3712464"/>
            <a:ext cx="8196072" cy="154533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D0272A-EBA9-4B7B-A259-F6B18F1BC8B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96524"/>
            <a:ext cx="12192000" cy="14614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432C23-CFC4-DC44-9D7B-0DCBE41B179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062" y="276512"/>
            <a:ext cx="2086125" cy="59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44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8033" y="987427"/>
            <a:ext cx="6949439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0FED4CC-B694-4F4C-8AC8-7D4040DFB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B4412EC-2A2F-F34F-AFA3-D552E85C92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4904" y="2194560"/>
            <a:ext cx="3932237" cy="367442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3557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904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06113" y="987427"/>
            <a:ext cx="7485887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95EF8D4-5B50-564A-8E71-ACB42B8E14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4904" y="2194560"/>
            <a:ext cx="3932237" cy="367442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642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211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680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claim (2) &amp;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GB" noProof="0" dirty="0"/>
          </a:p>
        </p:txBody>
      </p:sp>
      <p:sp>
        <p:nvSpPr>
          <p:cNvPr id="17" name="Inhaltsplatzhalter 16"/>
          <p:cNvSpPr>
            <a:spLocks noGrp="1"/>
          </p:cNvSpPr>
          <p:nvPr>
            <p:ph sz="quarter" idx="24"/>
          </p:nvPr>
        </p:nvSpPr>
        <p:spPr>
          <a:xfrm>
            <a:off x="911425" y="1916832"/>
            <a:ext cx="10723893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911425" y="6093296"/>
            <a:ext cx="10723893" cy="288008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600">
                <a:solidFill>
                  <a:srgbClr val="7F7F7F"/>
                </a:solidFill>
              </a:defRPr>
            </a:lvl1pPr>
          </a:lstStyle>
          <a:p>
            <a:pPr lvl="0"/>
            <a:r>
              <a:rPr lang="en-GB" noProof="0" dirty="0"/>
              <a:t>Click to edit Subtitle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912285" y="1052514"/>
            <a:ext cx="10656324" cy="792311"/>
          </a:xfrm>
        </p:spPr>
        <p:txBody>
          <a:bodyPr/>
          <a:lstStyle>
            <a:lvl1pPr marL="0" indent="0">
              <a:buNone/>
              <a:defRPr sz="2400" i="1">
                <a:solidFill>
                  <a:srgbClr val="143C86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noProof="0" dirty="0"/>
              <a:t>Click to add Claim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r-HR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5633C8-4A1E-AE41-9551-4706842F4652}" type="slidenum">
              <a:rPr kumimoji="0" lang="uk-UA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uk-UA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4800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columns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C5343C-BA2D-BA4E-A0D2-0D3AB9309CE5}"/>
              </a:ext>
            </a:extLst>
          </p:cNvPr>
          <p:cNvSpPr/>
          <p:nvPr userDrawn="1"/>
        </p:nvSpPr>
        <p:spPr>
          <a:xfrm>
            <a:off x="0" y="5845215"/>
            <a:ext cx="3368233" cy="1012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712" y="365127"/>
            <a:ext cx="10991088" cy="119849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2712" y="1761617"/>
            <a:ext cx="5574792" cy="435133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600"/>
            </a:lvl1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FC5C03-3F87-0740-8183-695B10F501A5}" type="datetimeFigureOut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10/12/20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6C397A8-4C6E-3540-A9FF-B8B3F768B7B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54496" y="1761617"/>
            <a:ext cx="5574792" cy="435133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600"/>
            </a:lvl1pPr>
          </a:lstStyle>
          <a:p>
            <a:pPr lvl="0"/>
            <a:r>
              <a:rPr lang="en-US" dirty="0"/>
              <a:t>Enter text here</a:t>
            </a:r>
          </a:p>
        </p:txBody>
      </p:sp>
    </p:spTree>
    <p:extLst>
      <p:ext uri="{BB962C8B-B14F-4D97-AF65-F5344CB8AC3E}">
        <p14:creationId xmlns:p14="http://schemas.microsoft.com/office/powerpoint/2010/main" val="10260545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8" descr="entry-slide-content-light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9050"/>
            <a:ext cx="1219200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931" y="276347"/>
            <a:ext cx="10515600" cy="71795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494931" y="852260"/>
            <a:ext cx="11697069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スライド番号プレースホルダー 10"/>
          <p:cNvSpPr>
            <a:spLocks noGrp="1"/>
          </p:cNvSpPr>
          <p:nvPr>
            <p:ph type="sldNum" sz="quarter" idx="12"/>
          </p:nvPr>
        </p:nvSpPr>
        <p:spPr>
          <a:xfrm>
            <a:off x="9285303" y="640074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3D187B-4C43-40C7-9D44-F1028C8FDEE4}" type="slidenum">
              <a:rPr kumimoji="0" lang="ja-JP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ja-JP" altLang="en-US" sz="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コンテンツ プレースホルダー 16"/>
          <p:cNvSpPr>
            <a:spLocks noGrp="1"/>
          </p:cNvSpPr>
          <p:nvPr>
            <p:ph sz="quarter" idx="13"/>
          </p:nvPr>
        </p:nvSpPr>
        <p:spPr>
          <a:xfrm>
            <a:off x="5444971" y="-19050"/>
            <a:ext cx="6747029" cy="295396"/>
          </a:xfrm>
        </p:spPr>
        <p:txBody>
          <a:bodyPr>
            <a:no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9760643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33CA68-8BFC-2E4B-9706-CD8F1F3984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dirty="0"/>
              <a:t>Click to </a:t>
            </a:r>
            <a:r>
              <a:rPr lang="en-GB" noProof="0" dirty="0"/>
              <a:t>edit</a:t>
            </a:r>
            <a:r>
              <a:rPr lang="en-GB" dirty="0"/>
              <a:t> title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CE152937-DA5F-AD4E-8DC4-ADED40C520B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90550" y="3417888"/>
            <a:ext cx="11229935" cy="153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GB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/>
              <a:t>Click to edit subtitle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B1D1861B-F743-E74C-A3DE-0E6A3FE4B4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0551" y="5083662"/>
            <a:ext cx="11229933" cy="936139"/>
          </a:xfrm>
          <a:prstGeom prst="rect">
            <a:avLst/>
          </a:prstGeom>
        </p:spPr>
        <p:txBody>
          <a:bodyPr lIns="36000" tIns="36000" rIns="36000" bIns="36000" anchor="b"/>
          <a:lstStyle>
            <a:lvl1pPr marL="0" indent="0" algn="r">
              <a:buNone/>
              <a:defRPr sz="280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 dirty="0"/>
              <a:t>Click to edit name and conference/location</a:t>
            </a:r>
          </a:p>
        </p:txBody>
      </p:sp>
    </p:spTree>
    <p:extLst>
      <p:ext uri="{BB962C8B-B14F-4D97-AF65-F5344CB8AC3E}">
        <p14:creationId xmlns:p14="http://schemas.microsoft.com/office/powerpoint/2010/main" val="14633991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claim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7D5EB1-8B5A-C34D-BAA2-CFA49CBAF3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5601" y="881740"/>
            <a:ext cx="10655300" cy="1044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sz="3600" i="1" noProof="0" dirty="0">
                <a:solidFill>
                  <a:schemeClr val="tx2"/>
                </a:solidFill>
                <a:latin typeface="Cambria"/>
                <a:cs typeface="Cambria"/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Click to add claim</a:t>
            </a:r>
            <a:br>
              <a:rPr lang="en-US" noProof="0" dirty="0"/>
            </a:br>
            <a:r>
              <a:rPr lang="en-US" noProof="0" dirty="0"/>
              <a:t>with a second line</a:t>
            </a:r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752BF138-1775-6148-A974-5C16BE30993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'Header &amp; Footer - Date' to set second footer line</a:t>
            </a: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A4A74F14-897C-6E4D-9528-D7A9EF6FDA3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'Header &amp; Footer - Footer' to set the first footer line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D5C5EC56-06C5-7043-8E2C-AC0D3AF234A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542429B-F3DE-644E-A4AB-CEBD3E936C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>
          <a:xfrm>
            <a:off x="362713" y="1977546"/>
            <a:ext cx="11495912" cy="41738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8951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7D5EB1-8B5A-C34D-BAA2-CFA49CBAF3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5601" y="2017525"/>
            <a:ext cx="1829334" cy="4322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i="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 dirty="0"/>
              <a:t>Section #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729D5D4-C64B-074D-8279-BA239F46B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2713" y="2741044"/>
            <a:ext cx="8911916" cy="653341"/>
          </a:xfrm>
        </p:spPr>
        <p:txBody>
          <a:bodyPr vert="horz" lIns="0" tIns="36000" rIns="0" bIns="36000" rtlCol="0" anchor="b">
            <a:normAutofit/>
          </a:bodyPr>
          <a:lstStyle>
            <a:lvl1pPr>
              <a:defRPr lang="de-DE" sz="40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de-DE" dirty="0"/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EB4B0E75-1EF5-3F4E-9763-1ADA2EE8CD8C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774733" y="6548750"/>
            <a:ext cx="9084295" cy="230266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'Header &amp; Footer - Date' to set second footer line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EB8A87EB-53EF-6C4E-AEB5-195A5FC670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'Header &amp; Footer - Footer' to set the first footer line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F79ECAAF-9C72-C046-8E8B-212A51577E4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>
          <a:xfrm>
            <a:off x="361950" y="3685633"/>
            <a:ext cx="8912680" cy="24657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779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712" y="658179"/>
            <a:ext cx="9610344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2712" y="3675065"/>
            <a:ext cx="9195816" cy="1500187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6105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(two columns) with cla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7D5EB1-8B5A-C34D-BAA2-CFA49CBAF3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5601" y="881742"/>
            <a:ext cx="10655300" cy="50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3600" i="1" baseline="0">
                <a:solidFill>
                  <a:schemeClr val="tx2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noProof="0" dirty="0"/>
              <a:t>Click to add claim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729D5D4-C64B-074D-8279-BA239F46B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de-DE" dirty="0"/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EB4B0E75-1EF5-3F4E-9763-1ADA2EE8CD8C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774733" y="6548750"/>
            <a:ext cx="9084295" cy="230266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'Header &amp; Footer - Date' to set second footer line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EB8A87EB-53EF-6C4E-AEB5-195A5FC670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'Header &amp; Footer - Footer' to set the first footer line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F79ECAAF-9C72-C046-8E8B-212A51577E4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>
          <a:xfrm>
            <a:off x="361950" y="1439013"/>
            <a:ext cx="5614416" cy="47124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9"/>
          </p:nvPr>
        </p:nvSpPr>
        <p:spPr>
          <a:xfrm>
            <a:off x="6222671" y="1438275"/>
            <a:ext cx="5614416" cy="4713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94943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54BEB4E2-004E-2A4A-A4E5-791ECEE48A3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'Header &amp; Footer - Date' to set second footer line</a:t>
            </a: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E624A94B-69A8-A64E-AC8E-D406AC16748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'Header &amp; Footer - Footer' to set the first footer line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57A718F5-12AB-7444-AEA8-0CAA0EF22FA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D7969FA-78A3-8649-902C-D12F28E358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de-DE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362713" y="1270661"/>
            <a:ext cx="5610575" cy="48828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>
          <a:xfrm>
            <a:off x="6246421" y="1270000"/>
            <a:ext cx="5612204" cy="48831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22021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Arial" pitchFamily="34" charset="0"/>
              <a:ea typeface="Tahoma" panose="020B0604030504040204" pitchFamily="34" charset="0"/>
              <a:cs typeface="Arial" pitchFamily="34" charset="0"/>
            </a:endParaRP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0857529-EAD9-48B3-91A9-187C3E17D5BF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, date</a:t>
            </a:r>
          </a:p>
        </p:txBody>
      </p:sp>
    </p:spTree>
    <p:extLst>
      <p:ext uri="{BB962C8B-B14F-4D97-AF65-F5344CB8AC3E}">
        <p14:creationId xmlns:p14="http://schemas.microsoft.com/office/powerpoint/2010/main" val="529820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F46396B-BD90-784C-8FFE-EBB3D0776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1"/>
            <a:ext cx="10991088" cy="83725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97AD2AC-979A-0344-8551-A78B382E67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2711" y="1080655"/>
            <a:ext cx="11542962" cy="50323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600"/>
            </a:lvl1pPr>
          </a:lstStyle>
          <a:p>
            <a:pPr lvl="0"/>
            <a:r>
              <a:rPr lang="en-US"/>
              <a:t>Enter text here</a:t>
            </a:r>
          </a:p>
        </p:txBody>
      </p:sp>
    </p:spTree>
    <p:extLst>
      <p:ext uri="{BB962C8B-B14F-4D97-AF65-F5344CB8AC3E}">
        <p14:creationId xmlns:p14="http://schemas.microsoft.com/office/powerpoint/2010/main" val="290081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2712" y="1001487"/>
            <a:ext cx="5574792" cy="511146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600"/>
            </a:lvl1pPr>
          </a:lstStyle>
          <a:p>
            <a:pPr lvl="0"/>
            <a:r>
              <a:rPr lang="en-US"/>
              <a:t>Enter text here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6C397A8-4C6E-3540-A9FF-B8B3F768B7B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54496" y="1001487"/>
            <a:ext cx="5574792" cy="511146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600"/>
            </a:lvl1pPr>
          </a:lstStyle>
          <a:p>
            <a:pPr lvl="0"/>
            <a:r>
              <a:rPr lang="en-US"/>
              <a:t>Enter text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D67AE00-67FF-3C4A-9C34-D662128DE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-25887"/>
            <a:ext cx="10515600" cy="102737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79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8240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712" y="0"/>
            <a:ext cx="10991088" cy="74504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2712" y="1021007"/>
            <a:ext cx="3675889" cy="509194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200"/>
            </a:lvl1pPr>
          </a:lstStyle>
          <a:p>
            <a:pPr lvl="0"/>
            <a:r>
              <a:rPr lang="en-US"/>
              <a:t>Enter text here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A1345C7-1E5A-5D47-B21E-CC22DE822A7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258056" y="1021007"/>
            <a:ext cx="3675889" cy="509194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200"/>
            </a:lvl1pPr>
          </a:lstStyle>
          <a:p>
            <a:pPr lvl="0"/>
            <a:r>
              <a:rPr lang="en-US"/>
              <a:t>Enter text here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782DDE3-B15D-5C47-980A-E974C39F852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153400" y="1043709"/>
            <a:ext cx="3675889" cy="509194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200"/>
            </a:lvl1pPr>
          </a:lstStyle>
          <a:p>
            <a:pPr lvl="0"/>
            <a:r>
              <a:rPr lang="en-US"/>
              <a:t>Enter text here</a:t>
            </a:r>
          </a:p>
        </p:txBody>
      </p:sp>
    </p:spTree>
    <p:extLst>
      <p:ext uri="{BB962C8B-B14F-4D97-AF65-F5344CB8AC3E}">
        <p14:creationId xmlns:p14="http://schemas.microsoft.com/office/powerpoint/2010/main" val="4030145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2712" y="969963"/>
            <a:ext cx="5634864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969963"/>
            <a:ext cx="5620512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22BEFAE-1CA8-3D42-9FE8-259F2F4B7EB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362712" y="2068946"/>
            <a:ext cx="5574792" cy="404401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000"/>
            </a:lvl1pPr>
          </a:lstStyle>
          <a:p>
            <a:pPr lvl="0"/>
            <a:r>
              <a:rPr lang="en-US"/>
              <a:t>Enter text here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833EADF-0DCB-FF42-8ACF-2E14F284BCD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54496" y="2068946"/>
            <a:ext cx="5574792" cy="404401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000"/>
            </a:lvl1pPr>
          </a:lstStyle>
          <a:p>
            <a:pPr lvl="0"/>
            <a:r>
              <a:rPr lang="en-US"/>
              <a:t>Enter text here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A223357-BF2B-1446-9B75-489DB9B4E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0"/>
            <a:ext cx="10991088" cy="82391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0779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712" y="253225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79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104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712" y="0"/>
            <a:ext cx="10515600" cy="83127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79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385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855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(null)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1023257"/>
            <a:ext cx="10655808" cy="5153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2712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86088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A2480010-F678-B344-A032-37DB46F81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0"/>
            <a:ext cx="10658856" cy="10232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A1752F-D51E-0D41-BBC4-900B799480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64992" y="6356351"/>
            <a:ext cx="54620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827EF0-AFE4-C747-9A5E-7A066B0223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" r="77661" b="-5127"/>
          <a:stretch/>
        </p:blipFill>
        <p:spPr>
          <a:xfrm>
            <a:off x="11396400" y="163109"/>
            <a:ext cx="411168" cy="4053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DEB544-1A36-D141-A1B5-86E1E45B07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" r="77661" b="-5127"/>
          <a:stretch/>
        </p:blipFill>
        <p:spPr>
          <a:xfrm>
            <a:off x="11396400" y="163905"/>
            <a:ext cx="411168" cy="4053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20ED6A-9B85-4407-9D45-1136FF687F8B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520" y="3464"/>
            <a:ext cx="4564481" cy="68545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63FD1B-2945-9D4A-B758-A8D99159B6D1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1558" y="161471"/>
            <a:ext cx="459381" cy="65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97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7" r:id="rId16"/>
    <p:sldLayoutId id="2147483679" r:id="rId17"/>
    <p:sldLayoutId id="2147483680" r:id="rId18"/>
    <p:sldLayoutId id="2147483681" r:id="rId19"/>
    <p:sldLayoutId id="2147483683" r:id="rId20"/>
    <p:sldLayoutId id="2147483684" r:id="rId21"/>
    <p:sldLayoutId id="2147483685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579C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watm.iiasa.ac.at/tutorial.html#test-the-python-model-version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0" y="1758364"/>
            <a:ext cx="11867913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eaLnBrk="1" latinLnBrk="0" hangingPunct="1">
              <a:lnSpc>
                <a:spcPct val="90000"/>
              </a:lnSpc>
              <a:buNone/>
              <a:defRPr sz="4400" b="1">
                <a:solidFill>
                  <a:srgbClr val="00579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dirty="0"/>
              <a:t>Exercise 4: Select a basin</a:t>
            </a:r>
          </a:p>
        </p:txBody>
      </p:sp>
      <p:pic>
        <p:nvPicPr>
          <p:cNvPr id="8" name="Picture 6" descr="Image result for kafue flat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683" y="4882568"/>
            <a:ext cx="2641255" cy="197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Kariba d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341" y="4885897"/>
            <a:ext cx="3178363" cy="196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0" t="1463" r="18785" b="282"/>
          <a:stretch/>
        </p:blipFill>
        <p:spPr>
          <a:xfrm>
            <a:off x="2304894" y="4882567"/>
            <a:ext cx="2354660" cy="1968357"/>
          </a:xfrm>
          <a:prstGeom prst="rect">
            <a:avLst/>
          </a:prstGeom>
          <a:ln>
            <a:noFill/>
          </a:ln>
        </p:spPr>
      </p:pic>
      <p:pic>
        <p:nvPicPr>
          <p:cNvPr id="11" name="Picture 2" descr="Image result for irrigation maize afric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2230" y="4886457"/>
            <a:ext cx="2971800" cy="196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Image result for irrigation rice punjab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7938" y="4860039"/>
            <a:ext cx="2655537" cy="199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6C3B0A-0F5C-4DCE-98B9-24B189E24008}"/>
              </a:ext>
            </a:extLst>
          </p:cNvPr>
          <p:cNvSpPr txBox="1"/>
          <p:nvPr/>
        </p:nvSpPr>
        <p:spPr>
          <a:xfrm>
            <a:off x="2769506" y="3429000"/>
            <a:ext cx="89801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2754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Peter Burek, Mikhail Smilovic, Luca Guillaumot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2754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International Institute for Applied Systems Analysis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754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 Scholars at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754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Water Program </a:t>
            </a:r>
          </a:p>
        </p:txBody>
      </p:sp>
    </p:spTree>
    <p:extLst>
      <p:ext uri="{BB962C8B-B14F-4D97-AF65-F5344CB8AC3E}">
        <p14:creationId xmlns:p14="http://schemas.microsoft.com/office/powerpoint/2010/main" val="2045086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632370" y="97277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200" b="0" dirty="0">
                <a:cs typeface="Calibri" panose="020F0502020204030204" pitchFamily="34" charset="0"/>
              </a:rPr>
              <a:t>Select a basin</a:t>
            </a:r>
            <a:br>
              <a:rPr lang="en-US" sz="3200" b="0" dirty="0">
                <a:cs typeface="Calibri" panose="020F0502020204030204" pitchFamily="34" charset="0"/>
              </a:rPr>
            </a:br>
            <a:br>
              <a:rPr lang="en-US" sz="3200" b="1" dirty="0">
                <a:cs typeface="Calibri" panose="020F0502020204030204" pitchFamily="34" charset="0"/>
              </a:rPr>
            </a:br>
            <a:br>
              <a:rPr lang="en-US" sz="3200" b="1" dirty="0">
                <a:cs typeface="Calibri" panose="020F0502020204030204" pitchFamily="34" charset="0"/>
              </a:rPr>
            </a:br>
            <a:br>
              <a:rPr lang="en-US" b="1" dirty="0">
                <a:solidFill>
                  <a:sysClr val="windowText" lastClr="000000"/>
                </a:solidFill>
              </a:rPr>
            </a:br>
            <a:endParaRPr lang="en-US" dirty="0"/>
          </a:p>
        </p:txBody>
      </p:sp>
      <p:sp>
        <p:nvSpPr>
          <p:cNvPr id="3" name="Determine the impact of different policies on the future behavior of some real system…">
            <a:extLst>
              <a:ext uri="{FF2B5EF4-FFF2-40B4-BE49-F238E27FC236}">
                <a16:creationId xmlns:a16="http://schemas.microsoft.com/office/drawing/2014/main" id="{33677E76-ECF5-4F7D-B13A-F372C3169ACE}"/>
              </a:ext>
            </a:extLst>
          </p:cNvPr>
          <p:cNvSpPr txBox="1">
            <a:spLocks/>
          </p:cNvSpPr>
          <p:nvPr/>
        </p:nvSpPr>
        <p:spPr>
          <a:xfrm>
            <a:off x="1632371" y="1126730"/>
            <a:ext cx="7899256" cy="4334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lnSpc>
                <a:spcPct val="150000"/>
              </a:lnSpc>
              <a:spcBef>
                <a:spcPts val="600"/>
              </a:spcBef>
              <a:buNone/>
              <a:defRPr sz="2800"/>
            </a:pPr>
            <a:r>
              <a:rPr lang="en-US" dirty="0"/>
              <a:t>7. Why is this important?</a:t>
            </a:r>
          </a:p>
          <a:p>
            <a:pPr defTabSz="457200">
              <a:lnSpc>
                <a:spcPct val="150000"/>
              </a:lnSpc>
              <a:spcBef>
                <a:spcPts val="600"/>
              </a:spcBef>
              <a:defRPr sz="2800"/>
            </a:pPr>
            <a:r>
              <a:rPr lang="en-US" sz="1600" dirty="0"/>
              <a:t>You have to find the right location for your basin and your discharge station as the network, data, an reality sometimes does not fit.</a:t>
            </a:r>
          </a:p>
          <a:p>
            <a:pPr marL="0" indent="0" defTabSz="457200">
              <a:lnSpc>
                <a:spcPct val="150000"/>
              </a:lnSpc>
              <a:spcBef>
                <a:spcPts val="600"/>
              </a:spcBef>
              <a:buNone/>
              <a:defRPr sz="2800"/>
            </a:pPr>
            <a:endParaRPr lang="en-US" sz="1600" dirty="0"/>
          </a:p>
          <a:p>
            <a:pPr marL="457200" lvl="1" indent="0" defTabSz="457200">
              <a:lnSpc>
                <a:spcPct val="150000"/>
              </a:lnSpc>
              <a:spcBef>
                <a:spcPts val="600"/>
              </a:spcBef>
              <a:buNone/>
              <a:defRPr sz="2800"/>
            </a:pPr>
            <a:endParaRPr lang="en-US" sz="1800" dirty="0"/>
          </a:p>
          <a:p>
            <a:pPr marL="800100" lvl="1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endParaRPr lang="en-US" sz="1800" dirty="0"/>
          </a:p>
          <a:p>
            <a:pPr marL="342900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endParaRPr lang="en-US" dirty="0"/>
          </a:p>
          <a:p>
            <a:pPr marL="342900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B0773-ECC9-4BF1-B0E7-10E6616C0C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969" y="431453"/>
            <a:ext cx="2686336" cy="268633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5B1C02A-6906-4AAD-AD3B-3351816C2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945" y="2812337"/>
            <a:ext cx="4463630" cy="35770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6BB2FF-AC60-48B1-80AB-0C1B31F4744C}"/>
              </a:ext>
            </a:extLst>
          </p:cNvPr>
          <p:cNvSpPr txBox="1"/>
          <p:nvPr/>
        </p:nvSpPr>
        <p:spPr>
          <a:xfrm>
            <a:off x="1732723" y="6488668"/>
            <a:ext cx="4989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Lake Tana, Ethiopia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DE56585-7524-41F2-8C07-CF999FD177FD}"/>
              </a:ext>
            </a:extLst>
          </p:cNvPr>
          <p:cNvGrpSpPr/>
          <p:nvPr/>
        </p:nvGrpSpPr>
        <p:grpSpPr>
          <a:xfrm>
            <a:off x="3200400" y="4319910"/>
            <a:ext cx="7947805" cy="923330"/>
            <a:chOff x="3200400" y="4319910"/>
            <a:chExt cx="7947805" cy="92333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053F9AD-DCE8-4BFF-9E1D-21C2B28B8275}"/>
                </a:ext>
              </a:extLst>
            </p:cNvPr>
            <p:cNvSpPr/>
            <p:nvPr/>
          </p:nvSpPr>
          <p:spPr>
            <a:xfrm>
              <a:off x="3200400" y="4373217"/>
              <a:ext cx="188843" cy="188844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DCB3F8F-5078-4972-BA76-8F293B5B0DBE}"/>
                </a:ext>
              </a:extLst>
            </p:cNvPr>
            <p:cNvSpPr txBox="1"/>
            <p:nvPr/>
          </p:nvSpPr>
          <p:spPr>
            <a:xfrm>
              <a:off x="6767401" y="4319910"/>
              <a:ext cx="438080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Real location of outlet of lake Tana</a:t>
              </a:r>
              <a:br>
                <a:rPr lang="en-US" dirty="0"/>
              </a:br>
              <a:br>
                <a:rPr lang="en-US" dirty="0"/>
              </a:br>
              <a:endParaRPr lang="en-US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EA1365F-7FA3-4796-8902-FCA52F3C7FF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34477" y="4456729"/>
              <a:ext cx="3287690" cy="15307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7EF182C-762A-4CFA-B6DB-7DFEAA0181DA}"/>
              </a:ext>
            </a:extLst>
          </p:cNvPr>
          <p:cNvGrpSpPr/>
          <p:nvPr/>
        </p:nvGrpSpPr>
        <p:grpSpPr>
          <a:xfrm>
            <a:off x="3839338" y="3954515"/>
            <a:ext cx="7316342" cy="369332"/>
            <a:chOff x="3839338" y="3954515"/>
            <a:chExt cx="7316342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43A7AA-30BB-433F-8067-B21A99CB18B2}"/>
                </a:ext>
              </a:extLst>
            </p:cNvPr>
            <p:cNvSpPr txBox="1"/>
            <p:nvPr/>
          </p:nvSpPr>
          <p:spPr>
            <a:xfrm>
              <a:off x="6774876" y="3954515"/>
              <a:ext cx="4380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30 arcmin network outlet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B2AA44F-3D47-48B1-A0C6-DC04C27E4DE2}"/>
                </a:ext>
              </a:extLst>
            </p:cNvPr>
            <p:cNvSpPr/>
            <p:nvPr/>
          </p:nvSpPr>
          <p:spPr>
            <a:xfrm>
              <a:off x="3839338" y="4042670"/>
              <a:ext cx="188843" cy="1888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F27C121-0F91-47F1-B139-A9CAC09D41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58724" y="4131528"/>
              <a:ext cx="2490554" cy="7653"/>
            </a:xfrm>
            <a:prstGeom prst="straightConnector1">
              <a:avLst/>
            </a:prstGeom>
            <a:ln w="34925">
              <a:solidFill>
                <a:srgbClr val="0070C0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6820164B-BCA7-4C9B-8D41-4AB349E0D3FD}"/>
              </a:ext>
            </a:extLst>
          </p:cNvPr>
          <p:cNvSpPr/>
          <p:nvPr/>
        </p:nvSpPr>
        <p:spPr>
          <a:xfrm>
            <a:off x="11178791" y="1467059"/>
            <a:ext cx="55266" cy="803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69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2C52E7B-01E8-4732-BAA3-AD93933B6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69" y="2657097"/>
            <a:ext cx="3476700" cy="3668817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632370" y="97277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200" b="0" dirty="0">
                <a:cs typeface="Calibri" panose="020F0502020204030204" pitchFamily="34" charset="0"/>
              </a:rPr>
              <a:t>Select a basin</a:t>
            </a:r>
            <a:br>
              <a:rPr lang="en-US" sz="3200" b="0" dirty="0">
                <a:cs typeface="Calibri" panose="020F0502020204030204" pitchFamily="34" charset="0"/>
              </a:rPr>
            </a:br>
            <a:br>
              <a:rPr lang="en-US" sz="3200" b="1" dirty="0">
                <a:cs typeface="Calibri" panose="020F0502020204030204" pitchFamily="34" charset="0"/>
              </a:rPr>
            </a:br>
            <a:br>
              <a:rPr lang="en-US" sz="3200" b="1" dirty="0">
                <a:cs typeface="Calibri" panose="020F0502020204030204" pitchFamily="34" charset="0"/>
              </a:rPr>
            </a:br>
            <a:br>
              <a:rPr lang="en-US" b="1" dirty="0">
                <a:solidFill>
                  <a:sysClr val="windowText" lastClr="000000"/>
                </a:solidFill>
              </a:rPr>
            </a:br>
            <a:endParaRPr lang="en-US" dirty="0"/>
          </a:p>
        </p:txBody>
      </p:sp>
      <p:sp>
        <p:nvSpPr>
          <p:cNvPr id="3" name="Determine the impact of different policies on the future behavior of some real system…">
            <a:extLst>
              <a:ext uri="{FF2B5EF4-FFF2-40B4-BE49-F238E27FC236}">
                <a16:creationId xmlns:a16="http://schemas.microsoft.com/office/drawing/2014/main" id="{33677E76-ECF5-4F7D-B13A-F372C3169ACE}"/>
              </a:ext>
            </a:extLst>
          </p:cNvPr>
          <p:cNvSpPr txBox="1">
            <a:spLocks/>
          </p:cNvSpPr>
          <p:nvPr/>
        </p:nvSpPr>
        <p:spPr>
          <a:xfrm>
            <a:off x="1632371" y="1126730"/>
            <a:ext cx="7899256" cy="4334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lnSpc>
                <a:spcPct val="150000"/>
              </a:lnSpc>
              <a:spcBef>
                <a:spcPts val="600"/>
              </a:spcBef>
              <a:buNone/>
              <a:defRPr sz="2800"/>
            </a:pPr>
            <a:r>
              <a:rPr lang="en-US" dirty="0"/>
              <a:t>8. Why is this important?</a:t>
            </a:r>
          </a:p>
          <a:p>
            <a:pPr defTabSz="457200">
              <a:lnSpc>
                <a:spcPct val="150000"/>
              </a:lnSpc>
              <a:spcBef>
                <a:spcPts val="600"/>
              </a:spcBef>
              <a:defRPr sz="2800"/>
            </a:pPr>
            <a:r>
              <a:rPr lang="en-US" sz="1600" dirty="0"/>
              <a:t>Good news:</a:t>
            </a:r>
            <a:br>
              <a:rPr lang="en-US" sz="1600" dirty="0"/>
            </a:br>
            <a:r>
              <a:rPr lang="en-US" sz="1600" dirty="0"/>
              <a:t>This is getting better if you reduce resolution!</a:t>
            </a:r>
          </a:p>
          <a:p>
            <a:pPr marL="457200" lvl="1" indent="0" defTabSz="457200">
              <a:lnSpc>
                <a:spcPct val="150000"/>
              </a:lnSpc>
              <a:spcBef>
                <a:spcPts val="600"/>
              </a:spcBef>
              <a:buNone/>
              <a:defRPr sz="2800"/>
            </a:pPr>
            <a:endParaRPr lang="en-US" sz="1800" dirty="0"/>
          </a:p>
          <a:p>
            <a:pPr marL="800100" lvl="1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endParaRPr lang="en-US" sz="1800" dirty="0"/>
          </a:p>
          <a:p>
            <a:pPr marL="342900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endParaRPr lang="en-US" dirty="0"/>
          </a:p>
          <a:p>
            <a:pPr marL="342900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B0773-ECC9-4BF1-B0E7-10E6616C0C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969" y="431453"/>
            <a:ext cx="2686336" cy="26863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EF8370-908A-4024-9D7B-A6E79B61F7FC}"/>
              </a:ext>
            </a:extLst>
          </p:cNvPr>
          <p:cNvSpPr/>
          <p:nvPr/>
        </p:nvSpPr>
        <p:spPr>
          <a:xfrm>
            <a:off x="11178791" y="1467059"/>
            <a:ext cx="55266" cy="803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6BB2FF-AC60-48B1-80AB-0C1B31F4744C}"/>
              </a:ext>
            </a:extLst>
          </p:cNvPr>
          <p:cNvSpPr txBox="1"/>
          <p:nvPr/>
        </p:nvSpPr>
        <p:spPr>
          <a:xfrm>
            <a:off x="1732723" y="6488668"/>
            <a:ext cx="4989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Lake Tana, Ethiopia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DE56585-7524-41F2-8C07-CF999FD177FD}"/>
              </a:ext>
            </a:extLst>
          </p:cNvPr>
          <p:cNvGrpSpPr/>
          <p:nvPr/>
        </p:nvGrpSpPr>
        <p:grpSpPr>
          <a:xfrm>
            <a:off x="3121742" y="4999834"/>
            <a:ext cx="7947805" cy="1477328"/>
            <a:chOff x="3200400" y="4319910"/>
            <a:chExt cx="7947805" cy="147732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053F9AD-DCE8-4BFF-9E1D-21C2B28B8275}"/>
                </a:ext>
              </a:extLst>
            </p:cNvPr>
            <p:cNvSpPr/>
            <p:nvPr/>
          </p:nvSpPr>
          <p:spPr>
            <a:xfrm>
              <a:off x="3200400" y="4373217"/>
              <a:ext cx="188843" cy="188844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DCB3F8F-5078-4972-BA76-8F293B5B0DBE}"/>
                </a:ext>
              </a:extLst>
            </p:cNvPr>
            <p:cNvSpPr txBox="1"/>
            <p:nvPr/>
          </p:nvSpPr>
          <p:spPr>
            <a:xfrm>
              <a:off x="6767401" y="4319910"/>
              <a:ext cx="438080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Real location of outlet of lake Tana</a:t>
              </a:r>
            </a:p>
            <a:p>
              <a:r>
                <a:rPr lang="en-US" dirty="0"/>
                <a:t>and 5 arcmin network outlet</a:t>
              </a:r>
            </a:p>
            <a:p>
              <a:br>
                <a:rPr lang="en-US" dirty="0"/>
              </a:br>
              <a:br>
                <a:rPr lang="en-US" dirty="0"/>
              </a:br>
              <a:endParaRPr lang="en-US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EA1365F-7FA3-4796-8902-FCA52F3C7FF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34477" y="4456729"/>
              <a:ext cx="3287690" cy="15307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849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632370" y="97277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200" b="0" dirty="0">
                <a:cs typeface="Calibri" panose="020F0502020204030204" pitchFamily="34" charset="0"/>
              </a:rPr>
              <a:t>Exercise: Select a basin</a:t>
            </a:r>
            <a:br>
              <a:rPr lang="en-US" sz="3200" b="0" dirty="0">
                <a:cs typeface="Calibri" panose="020F0502020204030204" pitchFamily="34" charset="0"/>
              </a:rPr>
            </a:br>
            <a:br>
              <a:rPr lang="en-US" sz="3200" b="1" dirty="0">
                <a:cs typeface="Calibri" panose="020F0502020204030204" pitchFamily="34" charset="0"/>
              </a:rPr>
            </a:br>
            <a:br>
              <a:rPr lang="en-US" sz="3200" b="1" dirty="0">
                <a:cs typeface="Calibri" panose="020F0502020204030204" pitchFamily="34" charset="0"/>
              </a:rPr>
            </a:br>
            <a:br>
              <a:rPr lang="en-US" b="1" dirty="0">
                <a:solidFill>
                  <a:sysClr val="windowText" lastClr="000000"/>
                </a:solidFill>
              </a:rPr>
            </a:br>
            <a:endParaRPr lang="en-US" dirty="0"/>
          </a:p>
        </p:txBody>
      </p:sp>
      <p:sp>
        <p:nvSpPr>
          <p:cNvPr id="3" name="Determine the impact of different policies on the future behavior of some real system…">
            <a:extLst>
              <a:ext uri="{FF2B5EF4-FFF2-40B4-BE49-F238E27FC236}">
                <a16:creationId xmlns:a16="http://schemas.microsoft.com/office/drawing/2014/main" id="{33677E76-ECF5-4F7D-B13A-F372C3169ACE}"/>
              </a:ext>
            </a:extLst>
          </p:cNvPr>
          <p:cNvSpPr txBox="1">
            <a:spLocks/>
          </p:cNvSpPr>
          <p:nvPr/>
        </p:nvSpPr>
        <p:spPr>
          <a:xfrm>
            <a:off x="1632371" y="1073254"/>
            <a:ext cx="7899256" cy="4334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lnSpc>
                <a:spcPct val="150000"/>
              </a:lnSpc>
              <a:spcBef>
                <a:spcPts val="600"/>
              </a:spcBef>
              <a:buNone/>
              <a:defRPr sz="2800"/>
            </a:pPr>
            <a:r>
              <a:rPr lang="en-US" dirty="0"/>
              <a:t>1. Select an outlet of a basin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10EE93-A637-49A1-AB49-14D2AD14ABDF}"/>
              </a:ext>
            </a:extLst>
          </p:cNvPr>
          <p:cNvSpPr txBox="1"/>
          <p:nvPr/>
        </p:nvSpPr>
        <p:spPr>
          <a:xfrm>
            <a:off x="1413295" y="1745963"/>
            <a:ext cx="86677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Folder: CWATM_exercise4</a:t>
            </a:r>
          </a:p>
          <a:p>
            <a:endParaRPr lang="en-US" dirty="0"/>
          </a:p>
          <a:p>
            <a:r>
              <a:rPr lang="en-US" dirty="0"/>
              <a:t>Based on the Rhine basin:</a:t>
            </a:r>
          </a:p>
          <a:p>
            <a:r>
              <a:rPr lang="en-US" dirty="0"/>
              <a:t>At the moment the Rhine basin is using </a:t>
            </a:r>
            <a:br>
              <a:rPr lang="en-US" dirty="0"/>
            </a:br>
            <a:r>
              <a:rPr lang="en-US" dirty="0"/>
              <a:t>a limited set of climatic data, cut to the basin extend.</a:t>
            </a:r>
          </a:p>
          <a:p>
            <a:endParaRPr lang="en-US" dirty="0"/>
          </a:p>
          <a:p>
            <a:r>
              <a:rPr lang="en-US" b="1" dirty="0"/>
              <a:t>Run:</a:t>
            </a:r>
          </a:p>
          <a:p>
            <a:r>
              <a:rPr lang="en-US" dirty="0"/>
              <a:t>..\</a:t>
            </a:r>
            <a:r>
              <a:rPr lang="en-US" dirty="0" err="1"/>
              <a:t>CWATM_model</a:t>
            </a:r>
            <a:r>
              <a:rPr lang="en-US" dirty="0"/>
              <a:t>\</a:t>
            </a:r>
            <a:r>
              <a:rPr lang="en-US" dirty="0" err="1"/>
              <a:t>CWatMexe</a:t>
            </a:r>
            <a:r>
              <a:rPr lang="en-US" dirty="0"/>
              <a:t>\cwatm.exe settings_rhine30min_41.ini</a:t>
            </a:r>
          </a:p>
          <a:p>
            <a:r>
              <a:rPr lang="en-US" dirty="0"/>
              <a:t>Or: </a:t>
            </a:r>
            <a:r>
              <a:rPr lang="fr-FR" dirty="0"/>
              <a:t>41_exe_rhine_example.bat</a:t>
            </a:r>
          </a:p>
          <a:p>
            <a:r>
              <a:rPr lang="fr-FR" dirty="0"/>
              <a:t>For: original Rhine basin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cut</a:t>
            </a:r>
            <a:r>
              <a:rPr lang="fr-FR" dirty="0"/>
              <a:t> </a:t>
            </a:r>
            <a:r>
              <a:rPr lang="fr-FR" dirty="0" err="1"/>
              <a:t>climatic</a:t>
            </a:r>
            <a:r>
              <a:rPr lang="fr-FR" dirty="0"/>
              <a:t> data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9FD4F9-1CB3-4C72-93F9-CEBB95187B00}"/>
              </a:ext>
            </a:extLst>
          </p:cNvPr>
          <p:cNvSpPr txBox="1"/>
          <p:nvPr/>
        </p:nvSpPr>
        <p:spPr>
          <a:xfrm>
            <a:off x="7563879" y="4372894"/>
            <a:ext cx="4484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Important!</a:t>
            </a:r>
          </a:p>
          <a:p>
            <a:r>
              <a:rPr lang="en-US" sz="1400" dirty="0">
                <a:solidFill>
                  <a:srgbClr val="FF0000"/>
                </a:solidFill>
              </a:rPr>
              <a:t>We are in folder CWATM_exercise4</a:t>
            </a:r>
            <a:br>
              <a:rPr lang="en-US" sz="1400" dirty="0">
                <a:solidFill>
                  <a:srgbClr val="FF0000"/>
                </a:solidFill>
              </a:rPr>
            </a:br>
            <a:r>
              <a:rPr lang="en-US" sz="1400" dirty="0">
                <a:solidFill>
                  <a:srgbClr val="FF0000"/>
                </a:solidFill>
              </a:rPr>
              <a:t>but we using the model stored in </a:t>
            </a:r>
            <a:r>
              <a:rPr lang="en-US" sz="1400" dirty="0" err="1">
                <a:solidFill>
                  <a:srgbClr val="FF0000"/>
                </a:solidFill>
              </a:rPr>
              <a:t>CWATM_model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E67257-D35D-4102-AEA6-4D5DF729DFE3}"/>
              </a:ext>
            </a:extLst>
          </p:cNvPr>
          <p:cNvCxnSpPr>
            <a:cxnSpLocks/>
          </p:cNvCxnSpPr>
          <p:nvPr/>
        </p:nvCxnSpPr>
        <p:spPr>
          <a:xfrm flipH="1" flipV="1">
            <a:off x="5243143" y="4058604"/>
            <a:ext cx="2253032" cy="43719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8CC88EA-4E0B-40CF-BD78-D35F0080E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467" y="59053"/>
            <a:ext cx="2276475" cy="30003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3C95A0-AAC0-4610-B70D-FBA33D665248}"/>
              </a:ext>
            </a:extLst>
          </p:cNvPr>
          <p:cNvSpPr txBox="1"/>
          <p:nvPr/>
        </p:nvSpPr>
        <p:spPr>
          <a:xfrm>
            <a:off x="9541503" y="3041298"/>
            <a:ext cx="2932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Folder structure CWATM_exercise4</a:t>
            </a:r>
          </a:p>
        </p:txBody>
      </p:sp>
    </p:spTree>
    <p:extLst>
      <p:ext uri="{BB962C8B-B14F-4D97-AF65-F5344CB8AC3E}">
        <p14:creationId xmlns:p14="http://schemas.microsoft.com/office/powerpoint/2010/main" val="3158687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632370" y="97277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200" b="0" dirty="0">
                <a:cs typeface="Calibri" panose="020F0502020204030204" pitchFamily="34" charset="0"/>
              </a:rPr>
              <a:t>Exercise: Select a basin</a:t>
            </a:r>
            <a:br>
              <a:rPr lang="en-US" sz="3200" b="0" dirty="0">
                <a:cs typeface="Calibri" panose="020F0502020204030204" pitchFamily="34" charset="0"/>
              </a:rPr>
            </a:br>
            <a:br>
              <a:rPr lang="en-US" sz="3200" b="1" dirty="0">
                <a:cs typeface="Calibri" panose="020F0502020204030204" pitchFamily="34" charset="0"/>
              </a:rPr>
            </a:br>
            <a:br>
              <a:rPr lang="en-US" sz="3200" b="1" dirty="0">
                <a:cs typeface="Calibri" panose="020F0502020204030204" pitchFamily="34" charset="0"/>
              </a:rPr>
            </a:br>
            <a:br>
              <a:rPr lang="en-US" b="1" dirty="0">
                <a:solidFill>
                  <a:sysClr val="windowText" lastClr="000000"/>
                </a:solidFill>
              </a:rPr>
            </a:br>
            <a:endParaRPr lang="en-US" dirty="0"/>
          </a:p>
        </p:txBody>
      </p:sp>
      <p:sp>
        <p:nvSpPr>
          <p:cNvPr id="3" name="Determine the impact of different policies on the future behavior of some real system…">
            <a:extLst>
              <a:ext uri="{FF2B5EF4-FFF2-40B4-BE49-F238E27FC236}">
                <a16:creationId xmlns:a16="http://schemas.microsoft.com/office/drawing/2014/main" id="{33677E76-ECF5-4F7D-B13A-F372C3169ACE}"/>
              </a:ext>
            </a:extLst>
          </p:cNvPr>
          <p:cNvSpPr txBox="1">
            <a:spLocks/>
          </p:cNvSpPr>
          <p:nvPr/>
        </p:nvSpPr>
        <p:spPr>
          <a:xfrm>
            <a:off x="1632371" y="1073254"/>
            <a:ext cx="7899256" cy="4334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lnSpc>
                <a:spcPct val="150000"/>
              </a:lnSpc>
              <a:spcBef>
                <a:spcPts val="600"/>
              </a:spcBef>
              <a:buNone/>
              <a:defRPr sz="2800"/>
            </a:pPr>
            <a:r>
              <a:rPr lang="en-US" dirty="0"/>
              <a:t>1. Select an outlet of a basin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B0773-ECC9-4BF1-B0E7-10E6616C0C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969" y="431453"/>
            <a:ext cx="2686336" cy="26863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EF8370-908A-4024-9D7B-A6E79B61F7FC}"/>
              </a:ext>
            </a:extLst>
          </p:cNvPr>
          <p:cNvSpPr/>
          <p:nvPr/>
        </p:nvSpPr>
        <p:spPr>
          <a:xfrm>
            <a:off x="11178791" y="1467059"/>
            <a:ext cx="55266" cy="803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10EE93-A637-49A1-AB49-14D2AD14ABDF}"/>
              </a:ext>
            </a:extLst>
          </p:cNvPr>
          <p:cNvSpPr txBox="1"/>
          <p:nvPr/>
        </p:nvSpPr>
        <p:spPr>
          <a:xfrm>
            <a:off x="1413295" y="1745963"/>
            <a:ext cx="866775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the Rhine basin:</a:t>
            </a:r>
          </a:p>
          <a:p>
            <a:r>
              <a:rPr lang="en-US" dirty="0"/>
              <a:t>At the moment the Rhine basin is using </a:t>
            </a:r>
            <a:br>
              <a:rPr lang="en-US" dirty="0"/>
            </a:br>
            <a:r>
              <a:rPr lang="en-US" dirty="0"/>
              <a:t>a limited set of climatic data, cut to the basin extend.</a:t>
            </a:r>
          </a:p>
          <a:p>
            <a:endParaRPr lang="en-US" dirty="0"/>
          </a:p>
          <a:p>
            <a:r>
              <a:rPr lang="en-US" sz="1600" dirty="0"/>
              <a:t>To use the global climate data</a:t>
            </a:r>
          </a:p>
          <a:p>
            <a:r>
              <a:rPr lang="en-US" sz="1600" dirty="0"/>
              <a:t>Change a few line in the setting: </a:t>
            </a:r>
            <a:r>
              <a:rPr lang="en-US" sz="1600" dirty="0">
                <a:solidFill>
                  <a:srgbClr val="0070C0"/>
                </a:solidFill>
              </a:rPr>
              <a:t>settings_rhine30min_41.ini</a:t>
            </a:r>
          </a:p>
          <a:p>
            <a:r>
              <a:rPr lang="en-US" sz="1600" dirty="0"/>
              <a:t>And save it with the same name.</a:t>
            </a:r>
          </a:p>
          <a:p>
            <a:endParaRPr lang="en-US" dirty="0"/>
          </a:p>
          <a:p>
            <a:r>
              <a:rPr lang="en-US" sz="1400" dirty="0" err="1"/>
              <a:t>calc_evaporation</a:t>
            </a:r>
            <a:r>
              <a:rPr lang="en-US" sz="1400" dirty="0"/>
              <a:t> = True			Calculate potential Evaporation</a:t>
            </a:r>
          </a:p>
          <a:p>
            <a:r>
              <a:rPr lang="en-US" sz="1400" dirty="0" err="1"/>
              <a:t>PathOut</a:t>
            </a:r>
            <a:r>
              <a:rPr lang="en-US" sz="1400" dirty="0"/>
              <a:t> = ./</a:t>
            </a:r>
            <a:r>
              <a:rPr lang="en-US" sz="1400" dirty="0" err="1"/>
              <a:t>output_rhine</a:t>
            </a:r>
            <a:r>
              <a:rPr lang="en-US" sz="1400" dirty="0"/>
              <a:t>			Change output destination</a:t>
            </a:r>
          </a:p>
          <a:p>
            <a:r>
              <a:rPr lang="en-US" sz="1400" dirty="0" err="1"/>
              <a:t>PathMeteo</a:t>
            </a:r>
            <a:r>
              <a:rPr lang="en-US" sz="1400" dirty="0"/>
              <a:t> = $(</a:t>
            </a:r>
            <a:r>
              <a:rPr lang="en-US" sz="1400" dirty="0" err="1"/>
              <a:t>PathRoot</a:t>
            </a:r>
            <a:r>
              <a:rPr lang="en-US" sz="1400" dirty="0"/>
              <a:t>)/climate/global		Change to folder with global climatic data</a:t>
            </a:r>
          </a:p>
          <a:p>
            <a:endParaRPr lang="en-US" sz="1400" dirty="0"/>
          </a:p>
          <a:p>
            <a:r>
              <a:rPr lang="en-US" sz="1400" dirty="0"/>
              <a:t>#StepEnd =  31/12/2010</a:t>
            </a:r>
          </a:p>
          <a:p>
            <a:r>
              <a:rPr lang="en-US" sz="1400" dirty="0" err="1"/>
              <a:t>StepEnd</a:t>
            </a:r>
            <a:r>
              <a:rPr lang="en-US" sz="1400" dirty="0"/>
              <a:t> = 10				Change to 100 time steps</a:t>
            </a:r>
          </a:p>
          <a:p>
            <a:endParaRPr lang="en-US" dirty="0"/>
          </a:p>
          <a:p>
            <a:r>
              <a:rPr lang="en-US" sz="1400" dirty="0" err="1"/>
              <a:t>PrecipitationMaps</a:t>
            </a:r>
            <a:r>
              <a:rPr lang="en-US" sz="1400" dirty="0"/>
              <a:t> = $(</a:t>
            </a:r>
            <a:r>
              <a:rPr lang="en-US" sz="1400" dirty="0" err="1"/>
              <a:t>FILE_PATHS:PathMeteo</a:t>
            </a:r>
            <a:r>
              <a:rPr lang="en-US" sz="1400" dirty="0"/>
              <a:t>)/pr*	Change precipitation input file</a:t>
            </a:r>
          </a:p>
          <a:p>
            <a:r>
              <a:rPr lang="en-US" sz="1400" dirty="0" err="1"/>
              <a:t>TavgMaps</a:t>
            </a:r>
            <a:r>
              <a:rPr lang="en-US" sz="1400" dirty="0"/>
              <a:t> = $(</a:t>
            </a:r>
            <a:r>
              <a:rPr lang="en-US" sz="1400" dirty="0" err="1"/>
              <a:t>FILE_PATHS:PathMeteo</a:t>
            </a:r>
            <a:r>
              <a:rPr lang="en-US" sz="1400" dirty="0"/>
              <a:t>)/</a:t>
            </a:r>
            <a:r>
              <a:rPr lang="en-US" sz="1400" dirty="0" err="1"/>
              <a:t>tavg</a:t>
            </a:r>
            <a:r>
              <a:rPr lang="en-US" sz="1400" dirty="0"/>
              <a:t>*		Change average temperature input file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You can use the ‘#’ to out comment a line and to keep in mind the original version!</a:t>
            </a:r>
            <a:endParaRPr lang="en-US" sz="1400" dirty="0">
              <a:solidFill>
                <a:schemeClr val="accent1"/>
              </a:solidFill>
            </a:endParaRP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36899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632370" y="97277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200" b="0" dirty="0">
                <a:cs typeface="Calibri" panose="020F0502020204030204" pitchFamily="34" charset="0"/>
              </a:rPr>
              <a:t>Exercise: Select a basin</a:t>
            </a:r>
            <a:br>
              <a:rPr lang="en-US" sz="3200" b="0" dirty="0">
                <a:cs typeface="Calibri" panose="020F0502020204030204" pitchFamily="34" charset="0"/>
              </a:rPr>
            </a:br>
            <a:br>
              <a:rPr lang="en-US" sz="3200" b="1" dirty="0">
                <a:cs typeface="Calibri" panose="020F0502020204030204" pitchFamily="34" charset="0"/>
              </a:rPr>
            </a:br>
            <a:br>
              <a:rPr lang="en-US" sz="3200" b="1" dirty="0">
                <a:cs typeface="Calibri" panose="020F0502020204030204" pitchFamily="34" charset="0"/>
              </a:rPr>
            </a:br>
            <a:br>
              <a:rPr lang="en-US" b="1" dirty="0">
                <a:solidFill>
                  <a:sysClr val="windowText" lastClr="000000"/>
                </a:solidFill>
              </a:rPr>
            </a:br>
            <a:endParaRPr lang="en-US" dirty="0"/>
          </a:p>
        </p:txBody>
      </p:sp>
      <p:sp>
        <p:nvSpPr>
          <p:cNvPr id="3" name="Determine the impact of different policies on the future behavior of some real system…">
            <a:extLst>
              <a:ext uri="{FF2B5EF4-FFF2-40B4-BE49-F238E27FC236}">
                <a16:creationId xmlns:a16="http://schemas.microsoft.com/office/drawing/2014/main" id="{33677E76-ECF5-4F7D-B13A-F372C3169ACE}"/>
              </a:ext>
            </a:extLst>
          </p:cNvPr>
          <p:cNvSpPr txBox="1">
            <a:spLocks/>
          </p:cNvSpPr>
          <p:nvPr/>
        </p:nvSpPr>
        <p:spPr>
          <a:xfrm>
            <a:off x="1632371" y="1073254"/>
            <a:ext cx="7899256" cy="4334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lnSpc>
                <a:spcPct val="150000"/>
              </a:lnSpc>
              <a:spcBef>
                <a:spcPts val="600"/>
              </a:spcBef>
              <a:buNone/>
              <a:defRPr sz="2800"/>
            </a:pPr>
            <a:r>
              <a:rPr lang="en-US" dirty="0"/>
              <a:t>1. Select an outlet of a basin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B0773-ECC9-4BF1-B0E7-10E6616C0C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969" y="431453"/>
            <a:ext cx="2686336" cy="26863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EF8370-908A-4024-9D7B-A6E79B61F7FC}"/>
              </a:ext>
            </a:extLst>
          </p:cNvPr>
          <p:cNvSpPr/>
          <p:nvPr/>
        </p:nvSpPr>
        <p:spPr>
          <a:xfrm>
            <a:off x="11178791" y="1467059"/>
            <a:ext cx="55266" cy="803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10EE93-A637-49A1-AB49-14D2AD14ABDF}"/>
              </a:ext>
            </a:extLst>
          </p:cNvPr>
          <p:cNvSpPr txBox="1"/>
          <p:nvPr/>
        </p:nvSpPr>
        <p:spPr>
          <a:xfrm>
            <a:off x="1592694" y="1867883"/>
            <a:ext cx="86677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the Rhine basin:</a:t>
            </a:r>
          </a:p>
          <a:p>
            <a:r>
              <a:rPr lang="en-US" dirty="0"/>
              <a:t>After your changes it should run with global climatic data</a:t>
            </a:r>
          </a:p>
          <a:p>
            <a:endParaRPr lang="en-US" dirty="0"/>
          </a:p>
          <a:p>
            <a:r>
              <a:rPr lang="en-US" b="1" dirty="0"/>
              <a:t>Run again:</a:t>
            </a:r>
          </a:p>
          <a:p>
            <a:r>
              <a:rPr lang="en-US" dirty="0"/>
              <a:t>..\</a:t>
            </a:r>
            <a:r>
              <a:rPr lang="en-US" dirty="0" err="1"/>
              <a:t>CWATM_model</a:t>
            </a:r>
            <a:r>
              <a:rPr lang="en-US" dirty="0"/>
              <a:t>\</a:t>
            </a:r>
            <a:r>
              <a:rPr lang="en-US" dirty="0" err="1"/>
              <a:t>CWatMexe</a:t>
            </a:r>
            <a:r>
              <a:rPr lang="en-US" dirty="0"/>
              <a:t>\cwatm.exe settings_rhine30min_41.ini</a:t>
            </a:r>
          </a:p>
          <a:p>
            <a:r>
              <a:rPr lang="en-US" dirty="0"/>
              <a:t>Or: </a:t>
            </a:r>
            <a:r>
              <a:rPr lang="fr-FR" dirty="0"/>
              <a:t>41_exe_rhine_example.bat</a:t>
            </a:r>
          </a:p>
          <a:p>
            <a:endParaRPr lang="fr-FR" dirty="0"/>
          </a:p>
          <a:p>
            <a:r>
              <a:rPr lang="fr-FR" dirty="0"/>
              <a:t>For: original Rhine basin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cut</a:t>
            </a:r>
            <a:r>
              <a:rPr lang="fr-FR" dirty="0"/>
              <a:t> </a:t>
            </a:r>
            <a:r>
              <a:rPr lang="fr-FR" dirty="0" err="1"/>
              <a:t>climatic</a:t>
            </a:r>
            <a:r>
              <a:rPr lang="fr-FR" dirty="0"/>
              <a:t> data</a:t>
            </a:r>
          </a:p>
          <a:p>
            <a:endParaRPr lang="fr-FR" dirty="0"/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r>
              <a:rPr lang="fr-FR" sz="1400" dirty="0"/>
              <a:t>(in case </a:t>
            </a:r>
            <a:r>
              <a:rPr lang="fr-FR" sz="1400" dirty="0" err="1"/>
              <a:t>you</a:t>
            </a:r>
            <a:r>
              <a:rPr lang="fr-FR" sz="1400" dirty="0"/>
              <a:t> </a:t>
            </a:r>
            <a:r>
              <a:rPr lang="fr-FR" sz="1400" dirty="0" err="1"/>
              <a:t>did</a:t>
            </a:r>
            <a:r>
              <a:rPr lang="fr-FR" sz="1400" dirty="0"/>
              <a:t> not manage, </a:t>
            </a:r>
            <a:r>
              <a:rPr lang="fr-FR" sz="1400" dirty="0" err="1"/>
              <a:t>we</a:t>
            </a:r>
            <a:r>
              <a:rPr lang="fr-FR" sz="1400" dirty="0"/>
              <a:t> </a:t>
            </a:r>
            <a:r>
              <a:rPr lang="fr-FR" sz="1400" dirty="0" err="1"/>
              <a:t>prepared</a:t>
            </a:r>
            <a:r>
              <a:rPr lang="fr-FR" sz="1400" dirty="0"/>
              <a:t> a settings file </a:t>
            </a:r>
            <a:r>
              <a:rPr lang="fr-FR" sz="1400" dirty="0" err="1"/>
              <a:t>with</a:t>
            </a:r>
            <a:r>
              <a:rPr lang="fr-FR" sz="1400" dirty="0"/>
              <a:t> the changes</a:t>
            </a:r>
          </a:p>
          <a:p>
            <a:r>
              <a:rPr lang="en-US" sz="1400" dirty="0"/>
              <a:t>..\</a:t>
            </a:r>
            <a:r>
              <a:rPr lang="en-US" sz="1400" dirty="0" err="1"/>
              <a:t>CWATM_model</a:t>
            </a:r>
            <a:r>
              <a:rPr lang="en-US" sz="1400" dirty="0"/>
              <a:t>\</a:t>
            </a:r>
            <a:r>
              <a:rPr lang="en-US" sz="1400" dirty="0" err="1"/>
              <a:t>CWatMexe</a:t>
            </a:r>
            <a:r>
              <a:rPr lang="en-US" sz="1400" dirty="0"/>
              <a:t>\cwatm.exe settings_rhine30min_42.ini</a:t>
            </a:r>
          </a:p>
          <a:p>
            <a:r>
              <a:rPr lang="fr-FR" sz="1400" dirty="0"/>
              <a:t>For: original Rhine basin </a:t>
            </a:r>
            <a:r>
              <a:rPr lang="fr-FR" sz="1400" dirty="0" err="1"/>
              <a:t>with</a:t>
            </a:r>
            <a:r>
              <a:rPr lang="fr-FR" sz="1400" dirty="0"/>
              <a:t> global </a:t>
            </a:r>
            <a:r>
              <a:rPr lang="fr-FR" sz="1400" dirty="0" err="1"/>
              <a:t>climatic</a:t>
            </a:r>
            <a:r>
              <a:rPr lang="fr-FR" sz="1400" dirty="0"/>
              <a:t> data)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3264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632370" y="97277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200" b="0" dirty="0">
                <a:cs typeface="Calibri" panose="020F0502020204030204" pitchFamily="34" charset="0"/>
              </a:rPr>
              <a:t>Exercise: Select a basin</a:t>
            </a:r>
            <a:br>
              <a:rPr lang="en-US" sz="3200" b="0" dirty="0">
                <a:cs typeface="Calibri" panose="020F0502020204030204" pitchFamily="34" charset="0"/>
              </a:rPr>
            </a:br>
            <a:br>
              <a:rPr lang="en-US" sz="3200" b="1" dirty="0">
                <a:cs typeface="Calibri" panose="020F0502020204030204" pitchFamily="34" charset="0"/>
              </a:rPr>
            </a:br>
            <a:br>
              <a:rPr lang="en-US" sz="3200" b="1" dirty="0">
                <a:cs typeface="Calibri" panose="020F0502020204030204" pitchFamily="34" charset="0"/>
              </a:rPr>
            </a:br>
            <a:br>
              <a:rPr lang="en-US" b="1" dirty="0">
                <a:solidFill>
                  <a:sysClr val="windowText" lastClr="000000"/>
                </a:solidFill>
              </a:rPr>
            </a:br>
            <a:endParaRPr lang="en-US" dirty="0"/>
          </a:p>
        </p:txBody>
      </p:sp>
      <p:sp>
        <p:nvSpPr>
          <p:cNvPr id="3" name="Determine the impact of different policies on the future behavior of some real system…">
            <a:extLst>
              <a:ext uri="{FF2B5EF4-FFF2-40B4-BE49-F238E27FC236}">
                <a16:creationId xmlns:a16="http://schemas.microsoft.com/office/drawing/2014/main" id="{33677E76-ECF5-4F7D-B13A-F372C3169ACE}"/>
              </a:ext>
            </a:extLst>
          </p:cNvPr>
          <p:cNvSpPr txBox="1">
            <a:spLocks/>
          </p:cNvSpPr>
          <p:nvPr/>
        </p:nvSpPr>
        <p:spPr>
          <a:xfrm>
            <a:off x="1632371" y="1073254"/>
            <a:ext cx="7899256" cy="4334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lnSpc>
                <a:spcPct val="150000"/>
              </a:lnSpc>
              <a:spcBef>
                <a:spcPts val="600"/>
              </a:spcBef>
              <a:buNone/>
              <a:defRPr sz="2800"/>
            </a:pPr>
            <a:r>
              <a:rPr lang="en-US" dirty="0"/>
              <a:t>2. Select an outlet of a basin</a:t>
            </a:r>
          </a:p>
          <a:p>
            <a:pPr marL="0" indent="0" defTabSz="457200">
              <a:lnSpc>
                <a:spcPct val="150000"/>
              </a:lnSpc>
              <a:spcBef>
                <a:spcPts val="600"/>
              </a:spcBef>
              <a:buNone/>
              <a:defRPr sz="2800"/>
            </a:pPr>
            <a:r>
              <a:rPr lang="en-US" sz="1600" dirty="0"/>
              <a:t>Lake Tana, Blue Nile, Ethiopia (thank you Meron)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B0773-ECC9-4BF1-B0E7-10E6616C0C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969" y="431453"/>
            <a:ext cx="2686336" cy="26863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EF8370-908A-4024-9D7B-A6E79B61F7FC}"/>
              </a:ext>
            </a:extLst>
          </p:cNvPr>
          <p:cNvSpPr/>
          <p:nvPr/>
        </p:nvSpPr>
        <p:spPr>
          <a:xfrm>
            <a:off x="11178791" y="1467059"/>
            <a:ext cx="55266" cy="803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C78A3C6-01FE-4C9F-9A12-5EC2F8A30A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545275"/>
              </p:ext>
            </p:extLst>
          </p:nvPr>
        </p:nvGraphicFramePr>
        <p:xfrm>
          <a:off x="1732723" y="2357381"/>
          <a:ext cx="4655185" cy="4311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93520">
                  <a:extLst>
                    <a:ext uri="{9D8B030D-6E8A-4147-A177-3AD203B41FA5}">
                      <a16:colId xmlns:a16="http://schemas.microsoft.com/office/drawing/2014/main" val="3608180773"/>
                    </a:ext>
                  </a:extLst>
                </a:gridCol>
                <a:gridCol w="1548765">
                  <a:extLst>
                    <a:ext uri="{9D8B030D-6E8A-4147-A177-3AD203B41FA5}">
                      <a16:colId xmlns:a16="http://schemas.microsoft.com/office/drawing/2014/main" val="2876097271"/>
                    </a:ext>
                  </a:extLst>
                </a:gridCol>
                <a:gridCol w="774065">
                  <a:extLst>
                    <a:ext uri="{9D8B030D-6E8A-4147-A177-3AD203B41FA5}">
                      <a16:colId xmlns:a16="http://schemas.microsoft.com/office/drawing/2014/main" val="1387422415"/>
                    </a:ext>
                  </a:extLst>
                </a:gridCol>
                <a:gridCol w="838835">
                  <a:extLst>
                    <a:ext uri="{9D8B030D-6E8A-4147-A177-3AD203B41FA5}">
                      <a16:colId xmlns:a16="http://schemas.microsoft.com/office/drawing/2014/main" val="2349497218"/>
                    </a:ext>
                  </a:extLst>
                </a:gridCol>
              </a:tblGrid>
              <a:tr h="125095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Station name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Drainage area (km</a:t>
                      </a:r>
                      <a:r>
                        <a:rPr lang="en-US" sz="1100" baseline="30000">
                          <a:effectLst/>
                        </a:rPr>
                        <a:t>2</a:t>
                      </a:r>
                      <a:r>
                        <a:rPr lang="en-US" sz="1100">
                          <a:effectLst/>
                        </a:rPr>
                        <a:t>)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Latitude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Longitude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3190199"/>
                  </a:ext>
                </a:extLst>
              </a:tr>
              <a:tr h="263525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Abbay at Bahir Dar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15321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11.6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37.39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851115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010EE93-A637-49A1-AB49-14D2AD14ABDF}"/>
              </a:ext>
            </a:extLst>
          </p:cNvPr>
          <p:cNvSpPr txBox="1"/>
          <p:nvPr/>
        </p:nvSpPr>
        <p:spPr>
          <a:xfrm>
            <a:off x="1552575" y="3294114"/>
            <a:ext cx="8309395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a few line in the setting: </a:t>
            </a:r>
            <a:r>
              <a:rPr lang="en-US" sz="1800" dirty="0"/>
              <a:t>settings_rhine30min_41.ini</a:t>
            </a:r>
            <a:endParaRPr lang="en-US" dirty="0"/>
          </a:p>
          <a:p>
            <a:endParaRPr lang="en-US" dirty="0"/>
          </a:p>
          <a:p>
            <a:r>
              <a:rPr lang="en-US" sz="1400" dirty="0" err="1"/>
              <a:t>PathOut</a:t>
            </a:r>
            <a:r>
              <a:rPr lang="en-US" sz="1400" dirty="0"/>
              <a:t> = ./</a:t>
            </a:r>
            <a:r>
              <a:rPr lang="en-US" sz="1400" dirty="0" err="1"/>
              <a:t>output_tana</a:t>
            </a:r>
            <a:endParaRPr lang="en-US" sz="1400" dirty="0"/>
          </a:p>
          <a:p>
            <a:r>
              <a:rPr lang="en-US" sz="1400" dirty="0" err="1"/>
              <a:t>MaskMap</a:t>
            </a:r>
            <a:r>
              <a:rPr lang="en-US" sz="1400" dirty="0"/>
              <a:t> = 37.39 11.6</a:t>
            </a:r>
          </a:p>
          <a:p>
            <a:r>
              <a:rPr lang="en-US" sz="1400" dirty="0"/>
              <a:t>Gauges =    37.39 11.6</a:t>
            </a:r>
          </a:p>
          <a:p>
            <a:endParaRPr lang="en-US" sz="1400" dirty="0"/>
          </a:p>
          <a:p>
            <a:r>
              <a:rPr lang="en-US" sz="1400" dirty="0"/>
              <a:t>This will change the basin from Rhine to Lake Tana</a:t>
            </a:r>
          </a:p>
          <a:p>
            <a:endParaRPr lang="en-US" sz="1400" dirty="0"/>
          </a:p>
          <a:p>
            <a:r>
              <a:rPr lang="en-US" sz="1400" dirty="0" err="1"/>
              <a:t>StepEnd</a:t>
            </a:r>
            <a:r>
              <a:rPr lang="en-US" sz="1400" dirty="0"/>
              <a:t> = 10</a:t>
            </a:r>
          </a:p>
        </p:txBody>
      </p:sp>
    </p:spTree>
    <p:extLst>
      <p:ext uri="{BB962C8B-B14F-4D97-AF65-F5344CB8AC3E}">
        <p14:creationId xmlns:p14="http://schemas.microsoft.com/office/powerpoint/2010/main" val="3786612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632370" y="97277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200" b="0" dirty="0">
                <a:cs typeface="Calibri" panose="020F0502020204030204" pitchFamily="34" charset="0"/>
              </a:rPr>
              <a:t>Exercise: Select a basin</a:t>
            </a:r>
            <a:br>
              <a:rPr lang="en-US" sz="3200" b="0" dirty="0">
                <a:cs typeface="Calibri" panose="020F0502020204030204" pitchFamily="34" charset="0"/>
              </a:rPr>
            </a:br>
            <a:br>
              <a:rPr lang="en-US" sz="3200" b="1" dirty="0">
                <a:cs typeface="Calibri" panose="020F0502020204030204" pitchFamily="34" charset="0"/>
              </a:rPr>
            </a:br>
            <a:br>
              <a:rPr lang="en-US" sz="3200" b="1" dirty="0">
                <a:cs typeface="Calibri" panose="020F0502020204030204" pitchFamily="34" charset="0"/>
              </a:rPr>
            </a:br>
            <a:br>
              <a:rPr lang="en-US" b="1" dirty="0">
                <a:solidFill>
                  <a:sysClr val="windowText" lastClr="000000"/>
                </a:solidFill>
              </a:rPr>
            </a:br>
            <a:endParaRPr lang="en-US" dirty="0"/>
          </a:p>
        </p:txBody>
      </p:sp>
      <p:sp>
        <p:nvSpPr>
          <p:cNvPr id="3" name="Determine the impact of different policies on the future behavior of some real system…">
            <a:extLst>
              <a:ext uri="{FF2B5EF4-FFF2-40B4-BE49-F238E27FC236}">
                <a16:creationId xmlns:a16="http://schemas.microsoft.com/office/drawing/2014/main" id="{33677E76-ECF5-4F7D-B13A-F372C3169ACE}"/>
              </a:ext>
            </a:extLst>
          </p:cNvPr>
          <p:cNvSpPr txBox="1">
            <a:spLocks/>
          </p:cNvSpPr>
          <p:nvPr/>
        </p:nvSpPr>
        <p:spPr>
          <a:xfrm>
            <a:off x="1632371" y="1073254"/>
            <a:ext cx="7899256" cy="4334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lnSpc>
                <a:spcPct val="150000"/>
              </a:lnSpc>
              <a:spcBef>
                <a:spcPts val="600"/>
              </a:spcBef>
              <a:buNone/>
              <a:defRPr sz="2800"/>
            </a:pPr>
            <a:r>
              <a:rPr lang="en-US" dirty="0"/>
              <a:t>2. Select an outlet of a basin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B0773-ECC9-4BF1-B0E7-10E6616C0C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969" y="431453"/>
            <a:ext cx="2686336" cy="26863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EF8370-908A-4024-9D7B-A6E79B61F7FC}"/>
              </a:ext>
            </a:extLst>
          </p:cNvPr>
          <p:cNvSpPr/>
          <p:nvPr/>
        </p:nvSpPr>
        <p:spPr>
          <a:xfrm>
            <a:off x="11178791" y="1467059"/>
            <a:ext cx="55266" cy="803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10EE93-A637-49A1-AB49-14D2AD14ABDF}"/>
              </a:ext>
            </a:extLst>
          </p:cNvPr>
          <p:cNvSpPr txBox="1"/>
          <p:nvPr/>
        </p:nvSpPr>
        <p:spPr>
          <a:xfrm>
            <a:off x="1413295" y="1745963"/>
            <a:ext cx="8667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Tana basin</a:t>
            </a:r>
          </a:p>
          <a:p>
            <a:endParaRPr lang="en-US" dirty="0"/>
          </a:p>
          <a:p>
            <a:r>
              <a:rPr lang="en-US" b="1" dirty="0"/>
              <a:t>Run again:</a:t>
            </a:r>
          </a:p>
          <a:p>
            <a:r>
              <a:rPr lang="en-US" dirty="0"/>
              <a:t>..\</a:t>
            </a:r>
            <a:r>
              <a:rPr lang="en-US" dirty="0" err="1"/>
              <a:t>CWATM_model</a:t>
            </a:r>
            <a:r>
              <a:rPr lang="en-US" dirty="0"/>
              <a:t>\</a:t>
            </a:r>
            <a:r>
              <a:rPr lang="en-US" dirty="0" err="1"/>
              <a:t>CWatMexe</a:t>
            </a:r>
            <a:r>
              <a:rPr lang="en-US" dirty="0"/>
              <a:t>\cwatm.exe settings_rhine30min_41.ini </a:t>
            </a:r>
            <a:r>
              <a:rPr lang="fr-FR" dirty="0"/>
              <a:t>For: original Tana </a:t>
            </a:r>
            <a:r>
              <a:rPr lang="fr-FR" dirty="0" err="1"/>
              <a:t>outlet</a:t>
            </a:r>
            <a:r>
              <a:rPr lang="fr-FR" dirty="0"/>
              <a:t> </a:t>
            </a:r>
            <a:r>
              <a:rPr lang="fr-FR" dirty="0" err="1"/>
              <a:t>coordinates</a:t>
            </a:r>
            <a:endParaRPr lang="fr-FR" dirty="0"/>
          </a:p>
          <a:p>
            <a:endParaRPr lang="fr-FR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9D0DB9B-A038-487C-A905-3592D115C3E8}"/>
              </a:ext>
            </a:extLst>
          </p:cNvPr>
          <p:cNvGrpSpPr/>
          <p:nvPr/>
        </p:nvGrpSpPr>
        <p:grpSpPr>
          <a:xfrm>
            <a:off x="1632370" y="3429000"/>
            <a:ext cx="9238118" cy="2285020"/>
            <a:chOff x="1610857" y="4123944"/>
            <a:chExt cx="9238118" cy="228502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C14B6A6-E845-492D-B7BD-97936E612DF9}"/>
                </a:ext>
              </a:extLst>
            </p:cNvPr>
            <p:cNvGrpSpPr/>
            <p:nvPr/>
          </p:nvGrpSpPr>
          <p:grpSpPr>
            <a:xfrm>
              <a:off x="1610857" y="4123944"/>
              <a:ext cx="9238118" cy="2285020"/>
              <a:chOff x="1610857" y="4123944"/>
              <a:chExt cx="9238118" cy="2285020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6AB02831-196F-4FC1-AA87-3DDE1699E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10857" y="4123944"/>
                <a:ext cx="5712551" cy="2285020"/>
              </a:xfrm>
              <a:prstGeom prst="rect">
                <a:avLst/>
              </a:prstGeom>
            </p:spPr>
          </p:pic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C28A958E-1417-4B41-BC17-D42A681C8F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91595" y="4669841"/>
                <a:ext cx="3143794" cy="31526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692C3B-02F5-4267-BAD1-51205CBE520C}"/>
                  </a:ext>
                </a:extLst>
              </p:cNvPr>
              <p:cNvSpPr txBox="1"/>
              <p:nvPr/>
            </p:nvSpPr>
            <p:spPr>
              <a:xfrm>
                <a:off x="8020050" y="4432299"/>
                <a:ext cx="28289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Basin area too small</a:t>
                </a: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4A7F3A2-5F1C-4DF3-B04C-49C9DDDAB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20050" y="5103751"/>
              <a:ext cx="2572735" cy="80474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A940B9A-80DB-4946-BD53-07F6305641BF}"/>
              </a:ext>
            </a:extLst>
          </p:cNvPr>
          <p:cNvSpPr txBox="1"/>
          <p:nvPr/>
        </p:nvSpPr>
        <p:spPr>
          <a:xfrm>
            <a:off x="1632369" y="5710143"/>
            <a:ext cx="82954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800" dirty="0"/>
          </a:p>
          <a:p>
            <a:r>
              <a:rPr lang="fr-FR" sz="1200" dirty="0"/>
              <a:t>(in case </a:t>
            </a:r>
            <a:r>
              <a:rPr lang="fr-FR" sz="1200" dirty="0" err="1"/>
              <a:t>you</a:t>
            </a:r>
            <a:r>
              <a:rPr lang="fr-FR" sz="1200" dirty="0"/>
              <a:t> </a:t>
            </a:r>
            <a:r>
              <a:rPr lang="fr-FR" sz="1200" dirty="0" err="1"/>
              <a:t>did</a:t>
            </a:r>
            <a:r>
              <a:rPr lang="fr-FR" sz="1200" dirty="0"/>
              <a:t> not manage, </a:t>
            </a:r>
            <a:r>
              <a:rPr lang="fr-FR" sz="1200" dirty="0" err="1"/>
              <a:t>we</a:t>
            </a:r>
            <a:r>
              <a:rPr lang="fr-FR" sz="1200" dirty="0"/>
              <a:t> </a:t>
            </a:r>
            <a:r>
              <a:rPr lang="fr-FR" sz="1200" dirty="0" err="1"/>
              <a:t>prepared</a:t>
            </a:r>
            <a:r>
              <a:rPr lang="fr-FR" sz="1200" dirty="0"/>
              <a:t> a settings file </a:t>
            </a:r>
            <a:r>
              <a:rPr lang="fr-FR" sz="1200" dirty="0" err="1"/>
              <a:t>with</a:t>
            </a:r>
            <a:r>
              <a:rPr lang="fr-FR" sz="1200" dirty="0"/>
              <a:t> the changes</a:t>
            </a:r>
          </a:p>
          <a:p>
            <a:r>
              <a:rPr lang="en-US" sz="1200" dirty="0"/>
              <a:t>..\</a:t>
            </a:r>
            <a:r>
              <a:rPr lang="en-US" sz="1200" dirty="0" err="1"/>
              <a:t>CWATM_model</a:t>
            </a:r>
            <a:r>
              <a:rPr lang="en-US" sz="1200" dirty="0"/>
              <a:t>\</a:t>
            </a:r>
            <a:r>
              <a:rPr lang="en-US" sz="1200" dirty="0" err="1"/>
              <a:t>CWatMexe</a:t>
            </a:r>
            <a:r>
              <a:rPr lang="en-US" sz="1200" dirty="0"/>
              <a:t>\cwatm.exe settings_43.ini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29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632370" y="97277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200" b="0" dirty="0">
                <a:cs typeface="Calibri" panose="020F0502020204030204" pitchFamily="34" charset="0"/>
              </a:rPr>
              <a:t>Exercise: Select a basin</a:t>
            </a:r>
            <a:br>
              <a:rPr lang="en-US" sz="3200" b="0" dirty="0">
                <a:cs typeface="Calibri" panose="020F0502020204030204" pitchFamily="34" charset="0"/>
              </a:rPr>
            </a:br>
            <a:br>
              <a:rPr lang="en-US" sz="3200" b="1" dirty="0">
                <a:cs typeface="Calibri" panose="020F0502020204030204" pitchFamily="34" charset="0"/>
              </a:rPr>
            </a:br>
            <a:br>
              <a:rPr lang="en-US" sz="3200" b="1" dirty="0">
                <a:cs typeface="Calibri" panose="020F0502020204030204" pitchFamily="34" charset="0"/>
              </a:rPr>
            </a:br>
            <a:br>
              <a:rPr lang="en-US" b="1" dirty="0">
                <a:solidFill>
                  <a:sysClr val="windowText" lastClr="000000"/>
                </a:solidFill>
              </a:rPr>
            </a:br>
            <a:endParaRPr lang="en-US" dirty="0"/>
          </a:p>
        </p:txBody>
      </p:sp>
      <p:sp>
        <p:nvSpPr>
          <p:cNvPr id="3" name="Determine the impact of different policies on the future behavior of some real system…">
            <a:extLst>
              <a:ext uri="{FF2B5EF4-FFF2-40B4-BE49-F238E27FC236}">
                <a16:creationId xmlns:a16="http://schemas.microsoft.com/office/drawing/2014/main" id="{33677E76-ECF5-4F7D-B13A-F372C3169ACE}"/>
              </a:ext>
            </a:extLst>
          </p:cNvPr>
          <p:cNvSpPr txBox="1">
            <a:spLocks/>
          </p:cNvSpPr>
          <p:nvPr/>
        </p:nvSpPr>
        <p:spPr>
          <a:xfrm>
            <a:off x="1632371" y="1073254"/>
            <a:ext cx="7899256" cy="4334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lnSpc>
                <a:spcPct val="150000"/>
              </a:lnSpc>
              <a:spcBef>
                <a:spcPts val="600"/>
              </a:spcBef>
              <a:buNone/>
              <a:defRPr sz="2800"/>
            </a:pPr>
            <a:r>
              <a:rPr lang="en-US" dirty="0"/>
              <a:t>3. Select an outlet of a basin</a:t>
            </a:r>
          </a:p>
          <a:p>
            <a:pPr marL="0" indent="0" defTabSz="457200">
              <a:lnSpc>
                <a:spcPct val="150000"/>
              </a:lnSpc>
              <a:spcBef>
                <a:spcPts val="600"/>
              </a:spcBef>
              <a:buNone/>
              <a:defRPr sz="2800"/>
            </a:pPr>
            <a:r>
              <a:rPr lang="en-US" sz="1600" dirty="0"/>
              <a:t>Lake Tana, Blue Nile, Ethiopia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B0773-ECC9-4BF1-B0E7-10E6616C0C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969" y="431453"/>
            <a:ext cx="2686336" cy="26863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EF8370-908A-4024-9D7B-A6E79B61F7FC}"/>
              </a:ext>
            </a:extLst>
          </p:cNvPr>
          <p:cNvSpPr/>
          <p:nvPr/>
        </p:nvSpPr>
        <p:spPr>
          <a:xfrm>
            <a:off x="11178791" y="1467059"/>
            <a:ext cx="55266" cy="803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C78A3C6-01FE-4C9F-9A12-5EC2F8A30A51}"/>
              </a:ext>
            </a:extLst>
          </p:cNvPr>
          <p:cNvGraphicFramePr>
            <a:graphicFrameLocks noGrp="1"/>
          </p:cNvGraphicFramePr>
          <p:nvPr/>
        </p:nvGraphicFramePr>
        <p:xfrm>
          <a:off x="1732723" y="2357381"/>
          <a:ext cx="4655185" cy="4311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93520">
                  <a:extLst>
                    <a:ext uri="{9D8B030D-6E8A-4147-A177-3AD203B41FA5}">
                      <a16:colId xmlns:a16="http://schemas.microsoft.com/office/drawing/2014/main" val="3608180773"/>
                    </a:ext>
                  </a:extLst>
                </a:gridCol>
                <a:gridCol w="1548765">
                  <a:extLst>
                    <a:ext uri="{9D8B030D-6E8A-4147-A177-3AD203B41FA5}">
                      <a16:colId xmlns:a16="http://schemas.microsoft.com/office/drawing/2014/main" val="2876097271"/>
                    </a:ext>
                  </a:extLst>
                </a:gridCol>
                <a:gridCol w="774065">
                  <a:extLst>
                    <a:ext uri="{9D8B030D-6E8A-4147-A177-3AD203B41FA5}">
                      <a16:colId xmlns:a16="http://schemas.microsoft.com/office/drawing/2014/main" val="1387422415"/>
                    </a:ext>
                  </a:extLst>
                </a:gridCol>
                <a:gridCol w="838835">
                  <a:extLst>
                    <a:ext uri="{9D8B030D-6E8A-4147-A177-3AD203B41FA5}">
                      <a16:colId xmlns:a16="http://schemas.microsoft.com/office/drawing/2014/main" val="2349497218"/>
                    </a:ext>
                  </a:extLst>
                </a:gridCol>
              </a:tblGrid>
              <a:tr h="125095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Station name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Drainage area (km</a:t>
                      </a:r>
                      <a:r>
                        <a:rPr lang="en-US" sz="1100" baseline="30000">
                          <a:effectLst/>
                        </a:rPr>
                        <a:t>2</a:t>
                      </a:r>
                      <a:r>
                        <a:rPr lang="en-US" sz="1100">
                          <a:effectLst/>
                        </a:rPr>
                        <a:t>)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Latitude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Longitude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3190199"/>
                  </a:ext>
                </a:extLst>
              </a:tr>
              <a:tr h="263525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Abbay at Bahir Dar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15321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11.6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37.39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851115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010EE93-A637-49A1-AB49-14D2AD14ABDF}"/>
              </a:ext>
            </a:extLst>
          </p:cNvPr>
          <p:cNvSpPr txBox="1"/>
          <p:nvPr/>
        </p:nvSpPr>
        <p:spPr>
          <a:xfrm>
            <a:off x="1632370" y="3721692"/>
            <a:ext cx="602932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Because the 30arcmin network</a:t>
            </a:r>
          </a:p>
          <a:p>
            <a:r>
              <a:rPr lang="en-US" dirty="0"/>
              <a:t>does not fit completely,</a:t>
            </a:r>
            <a:br>
              <a:rPr lang="en-US" dirty="0"/>
            </a:br>
            <a:r>
              <a:rPr lang="en-US" dirty="0"/>
              <a:t>we shift the outlet</a:t>
            </a:r>
          </a:p>
          <a:p>
            <a:r>
              <a:rPr lang="en-US" dirty="0"/>
              <a:t>one cell to the east</a:t>
            </a:r>
          </a:p>
          <a:p>
            <a:endParaRPr lang="en-US" dirty="0"/>
          </a:p>
          <a:p>
            <a:r>
              <a:rPr lang="en-US" dirty="0"/>
              <a:t>Change a few line in the setting:</a:t>
            </a:r>
          </a:p>
          <a:p>
            <a:endParaRPr lang="en-US" dirty="0"/>
          </a:p>
          <a:p>
            <a:r>
              <a:rPr lang="en-US" sz="1400" dirty="0" err="1"/>
              <a:t>MaskMap</a:t>
            </a:r>
            <a:r>
              <a:rPr lang="en-US" sz="1400" dirty="0"/>
              <a:t> = 37.</a:t>
            </a:r>
            <a:r>
              <a:rPr lang="en-US" sz="1400" dirty="0">
                <a:solidFill>
                  <a:srgbClr val="FF0000"/>
                </a:solidFill>
              </a:rPr>
              <a:t>6</a:t>
            </a:r>
            <a:r>
              <a:rPr lang="en-US" sz="1400" dirty="0"/>
              <a:t> 11.6</a:t>
            </a:r>
          </a:p>
          <a:p>
            <a:r>
              <a:rPr lang="en-US" sz="1400" dirty="0"/>
              <a:t>Gauges =    37.</a:t>
            </a:r>
            <a:r>
              <a:rPr lang="en-US" sz="1400" dirty="0">
                <a:solidFill>
                  <a:srgbClr val="FF0000"/>
                </a:solidFill>
              </a:rPr>
              <a:t>6</a:t>
            </a:r>
            <a:r>
              <a:rPr lang="en-US" sz="1400" dirty="0"/>
              <a:t> 11.6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AA18E4-8B2F-4736-86BA-4E6C5DCD6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440" y="3824951"/>
            <a:ext cx="3038348" cy="243484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FB456F9-267D-44F3-BD87-A7545E67499A}"/>
              </a:ext>
            </a:extLst>
          </p:cNvPr>
          <p:cNvGrpSpPr/>
          <p:nvPr/>
        </p:nvGrpSpPr>
        <p:grpSpPr>
          <a:xfrm>
            <a:off x="6280455" y="4737668"/>
            <a:ext cx="6647956" cy="738664"/>
            <a:chOff x="3200400" y="4263608"/>
            <a:chExt cx="6647956" cy="738664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BB20728-3F06-4EF3-BE49-8B6AE0CE4975}"/>
                </a:ext>
              </a:extLst>
            </p:cNvPr>
            <p:cNvSpPr/>
            <p:nvPr/>
          </p:nvSpPr>
          <p:spPr>
            <a:xfrm>
              <a:off x="3200400" y="4373217"/>
              <a:ext cx="188843" cy="188844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BEA8C4-372B-4A72-AAF2-FC03E2E27C03}"/>
                </a:ext>
              </a:extLst>
            </p:cNvPr>
            <p:cNvSpPr txBox="1"/>
            <p:nvPr/>
          </p:nvSpPr>
          <p:spPr>
            <a:xfrm>
              <a:off x="5467552" y="4263608"/>
              <a:ext cx="43808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Real location of outlet of lake Tana</a:t>
              </a:r>
              <a:br>
                <a:rPr lang="en-US" sz="1400" dirty="0"/>
              </a:br>
              <a:br>
                <a:rPr lang="en-US" sz="1400" dirty="0"/>
              </a:br>
              <a:endParaRPr lang="en-US" sz="1400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4A8480A-0073-4E02-B4CF-FCF21308F0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4477" y="4456729"/>
              <a:ext cx="1987841" cy="1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A01309-0401-4D45-A03C-8FB70555E9F7}"/>
              </a:ext>
            </a:extLst>
          </p:cNvPr>
          <p:cNvGrpSpPr/>
          <p:nvPr/>
        </p:nvGrpSpPr>
        <p:grpSpPr>
          <a:xfrm>
            <a:off x="6717333" y="4492084"/>
            <a:ext cx="6285535" cy="341782"/>
            <a:chOff x="3839338" y="3889732"/>
            <a:chExt cx="6285535" cy="34178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EE94D9-A102-4F37-8F87-394DEFF0A526}"/>
                </a:ext>
              </a:extLst>
            </p:cNvPr>
            <p:cNvSpPr txBox="1"/>
            <p:nvPr/>
          </p:nvSpPr>
          <p:spPr>
            <a:xfrm>
              <a:off x="5744069" y="3889732"/>
              <a:ext cx="43808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30 arcmin network outlet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AF538B3-7002-4C6E-A039-C6CCD64B3748}"/>
                </a:ext>
              </a:extLst>
            </p:cNvPr>
            <p:cNvSpPr/>
            <p:nvPr/>
          </p:nvSpPr>
          <p:spPr>
            <a:xfrm>
              <a:off x="3839338" y="4042670"/>
              <a:ext cx="188843" cy="1888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0E87435-56F8-4CA0-A9C4-E8F41941B0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8725" y="4109486"/>
              <a:ext cx="1512538" cy="22043"/>
            </a:xfrm>
            <a:prstGeom prst="straightConnector1">
              <a:avLst/>
            </a:prstGeom>
            <a:ln w="34925">
              <a:solidFill>
                <a:srgbClr val="0070C0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FF4459F-D1F8-462E-ABD7-DD47EC9E3D12}"/>
              </a:ext>
            </a:extLst>
          </p:cNvPr>
          <p:cNvSpPr txBox="1"/>
          <p:nvPr/>
        </p:nvSpPr>
        <p:spPr>
          <a:xfrm>
            <a:off x="5269440" y="6294910"/>
            <a:ext cx="4989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Lake Tana, Ethiopia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D25AC2-FF2C-4E1E-83EE-36387571835D}"/>
              </a:ext>
            </a:extLst>
          </p:cNvPr>
          <p:cNvSpPr txBox="1"/>
          <p:nvPr/>
        </p:nvSpPr>
        <p:spPr>
          <a:xfrm>
            <a:off x="571500" y="6464187"/>
            <a:ext cx="2676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This is a bit different then before!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66BF60E-DE4F-48EA-89D5-B697C344239A}"/>
              </a:ext>
            </a:extLst>
          </p:cNvPr>
          <p:cNvCxnSpPr>
            <a:cxnSpLocks/>
          </p:cNvCxnSpPr>
          <p:nvPr/>
        </p:nvCxnSpPr>
        <p:spPr>
          <a:xfrm flipV="1">
            <a:off x="2486025" y="6183905"/>
            <a:ext cx="371475" cy="2802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89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632370" y="97277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200" b="0" dirty="0">
                <a:cs typeface="Calibri" panose="020F0502020204030204" pitchFamily="34" charset="0"/>
              </a:rPr>
              <a:t>Exercise: Select a basin</a:t>
            </a:r>
            <a:br>
              <a:rPr lang="en-US" sz="3200" b="0" dirty="0">
                <a:cs typeface="Calibri" panose="020F0502020204030204" pitchFamily="34" charset="0"/>
              </a:rPr>
            </a:br>
            <a:br>
              <a:rPr lang="en-US" sz="3200" b="1" dirty="0">
                <a:cs typeface="Calibri" panose="020F0502020204030204" pitchFamily="34" charset="0"/>
              </a:rPr>
            </a:br>
            <a:br>
              <a:rPr lang="en-US" sz="3200" b="1" dirty="0">
                <a:cs typeface="Calibri" panose="020F0502020204030204" pitchFamily="34" charset="0"/>
              </a:rPr>
            </a:br>
            <a:br>
              <a:rPr lang="en-US" b="1" dirty="0">
                <a:solidFill>
                  <a:sysClr val="windowText" lastClr="000000"/>
                </a:solidFill>
              </a:rPr>
            </a:br>
            <a:endParaRPr lang="en-US" dirty="0"/>
          </a:p>
        </p:txBody>
      </p:sp>
      <p:sp>
        <p:nvSpPr>
          <p:cNvPr id="3" name="Determine the impact of different policies on the future behavior of some real system…">
            <a:extLst>
              <a:ext uri="{FF2B5EF4-FFF2-40B4-BE49-F238E27FC236}">
                <a16:creationId xmlns:a16="http://schemas.microsoft.com/office/drawing/2014/main" id="{33677E76-ECF5-4F7D-B13A-F372C3169ACE}"/>
              </a:ext>
            </a:extLst>
          </p:cNvPr>
          <p:cNvSpPr txBox="1">
            <a:spLocks/>
          </p:cNvSpPr>
          <p:nvPr/>
        </p:nvSpPr>
        <p:spPr>
          <a:xfrm>
            <a:off x="1632371" y="1073254"/>
            <a:ext cx="7899256" cy="4334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lnSpc>
                <a:spcPct val="150000"/>
              </a:lnSpc>
              <a:spcBef>
                <a:spcPts val="600"/>
              </a:spcBef>
              <a:buNone/>
              <a:defRPr sz="2800"/>
            </a:pPr>
            <a:r>
              <a:rPr lang="en-US" dirty="0"/>
              <a:t>3. Select an outlet of a basin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B0773-ECC9-4BF1-B0E7-10E6616C0C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969" y="431453"/>
            <a:ext cx="2686336" cy="26863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EF8370-908A-4024-9D7B-A6E79B61F7FC}"/>
              </a:ext>
            </a:extLst>
          </p:cNvPr>
          <p:cNvSpPr/>
          <p:nvPr/>
        </p:nvSpPr>
        <p:spPr>
          <a:xfrm>
            <a:off x="11178791" y="1467059"/>
            <a:ext cx="55266" cy="803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10EE93-A637-49A1-AB49-14D2AD14ABDF}"/>
              </a:ext>
            </a:extLst>
          </p:cNvPr>
          <p:cNvSpPr txBox="1"/>
          <p:nvPr/>
        </p:nvSpPr>
        <p:spPr>
          <a:xfrm>
            <a:off x="1413295" y="1745963"/>
            <a:ext cx="8667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Tana basin</a:t>
            </a:r>
          </a:p>
          <a:p>
            <a:endParaRPr lang="en-US" dirty="0"/>
          </a:p>
          <a:p>
            <a:r>
              <a:rPr lang="en-US" b="1" dirty="0"/>
              <a:t>Run:</a:t>
            </a:r>
          </a:p>
          <a:p>
            <a:r>
              <a:rPr lang="en-US" dirty="0"/>
              <a:t>..\CWATM_exercise4\</a:t>
            </a:r>
            <a:r>
              <a:rPr lang="en-US" dirty="0" err="1"/>
              <a:t>CWatMexe</a:t>
            </a:r>
            <a:r>
              <a:rPr lang="en-US" dirty="0"/>
              <a:t>\</a:t>
            </a:r>
            <a:r>
              <a:rPr lang="en-US" dirty="0" err="1"/>
              <a:t>cwatmexe</a:t>
            </a:r>
            <a:r>
              <a:rPr lang="en-US" dirty="0"/>
              <a:t>\cwatm.exe settings_rhine30min_41.ini</a:t>
            </a:r>
          </a:p>
          <a:p>
            <a:r>
              <a:rPr lang="fr-FR" dirty="0"/>
              <a:t>For: </a:t>
            </a:r>
            <a:r>
              <a:rPr lang="fr-FR" dirty="0" err="1"/>
              <a:t>changed</a:t>
            </a:r>
            <a:r>
              <a:rPr lang="fr-FR" dirty="0"/>
              <a:t> Tana </a:t>
            </a:r>
            <a:r>
              <a:rPr lang="fr-FR" dirty="0" err="1"/>
              <a:t>outlet</a:t>
            </a:r>
            <a:r>
              <a:rPr lang="fr-FR" dirty="0"/>
              <a:t> </a:t>
            </a:r>
            <a:r>
              <a:rPr lang="fr-FR" dirty="0" err="1"/>
              <a:t>coordinates</a:t>
            </a:r>
            <a:endParaRPr lang="fr-FR" dirty="0"/>
          </a:p>
          <a:p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D81D86-C851-4444-BEFD-EBF63ED49C4E}"/>
              </a:ext>
            </a:extLst>
          </p:cNvPr>
          <p:cNvGrpSpPr/>
          <p:nvPr/>
        </p:nvGrpSpPr>
        <p:grpSpPr>
          <a:xfrm>
            <a:off x="1491694" y="3262191"/>
            <a:ext cx="9357281" cy="2686050"/>
            <a:chOff x="1491694" y="3911252"/>
            <a:chExt cx="9357281" cy="268605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CC9844F-4B2F-420F-8F6B-576F5ED800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9062"/>
            <a:stretch/>
          </p:blipFill>
          <p:spPr>
            <a:xfrm>
              <a:off x="1491694" y="3911252"/>
              <a:ext cx="4823381" cy="2686050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5075251-6FCC-44BF-804D-84890EEA54BD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5474610" y="4616965"/>
              <a:ext cx="2545440" cy="58275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5DE9338-FFAF-4C60-A807-7DD673192CB4}"/>
                </a:ext>
              </a:extLst>
            </p:cNvPr>
            <p:cNvSpPr txBox="1"/>
            <p:nvPr/>
          </p:nvSpPr>
          <p:spPr>
            <a:xfrm>
              <a:off x="8020050" y="4432299"/>
              <a:ext cx="2828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Basin area fits better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4E45F33-D0C2-4E76-B8D9-AF1469B70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27571" y="4802325"/>
              <a:ext cx="2572735" cy="80474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01AECB4-EF12-4463-AE05-82DE874E6FB0}"/>
              </a:ext>
            </a:extLst>
          </p:cNvPr>
          <p:cNvSpPr txBox="1"/>
          <p:nvPr/>
        </p:nvSpPr>
        <p:spPr>
          <a:xfrm>
            <a:off x="1326909" y="5784746"/>
            <a:ext cx="82954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800" dirty="0"/>
          </a:p>
          <a:p>
            <a:r>
              <a:rPr lang="fr-FR" sz="1200" dirty="0"/>
              <a:t>(in case </a:t>
            </a:r>
            <a:r>
              <a:rPr lang="fr-FR" sz="1200" dirty="0" err="1"/>
              <a:t>you</a:t>
            </a:r>
            <a:r>
              <a:rPr lang="fr-FR" sz="1200" dirty="0"/>
              <a:t> </a:t>
            </a:r>
            <a:r>
              <a:rPr lang="fr-FR" sz="1200" dirty="0" err="1"/>
              <a:t>did</a:t>
            </a:r>
            <a:r>
              <a:rPr lang="fr-FR" sz="1200" dirty="0"/>
              <a:t> not manage, </a:t>
            </a:r>
            <a:r>
              <a:rPr lang="fr-FR" sz="1200" dirty="0" err="1"/>
              <a:t>we</a:t>
            </a:r>
            <a:r>
              <a:rPr lang="fr-FR" sz="1200" dirty="0"/>
              <a:t> </a:t>
            </a:r>
            <a:r>
              <a:rPr lang="fr-FR" sz="1200" dirty="0" err="1"/>
              <a:t>prepared</a:t>
            </a:r>
            <a:r>
              <a:rPr lang="fr-FR" sz="1200" dirty="0"/>
              <a:t> a settings file </a:t>
            </a:r>
            <a:r>
              <a:rPr lang="fr-FR" sz="1200" dirty="0" err="1"/>
              <a:t>with</a:t>
            </a:r>
            <a:r>
              <a:rPr lang="fr-FR" sz="1200" dirty="0"/>
              <a:t> the changes</a:t>
            </a:r>
          </a:p>
          <a:p>
            <a:r>
              <a:rPr lang="en-US" sz="1200" dirty="0"/>
              <a:t>..\CWATM_exercise1\</a:t>
            </a:r>
            <a:r>
              <a:rPr lang="en-US" sz="1200" dirty="0" err="1"/>
              <a:t>CWatMexe</a:t>
            </a:r>
            <a:r>
              <a:rPr lang="en-US" sz="1200" dirty="0"/>
              <a:t>\</a:t>
            </a:r>
            <a:r>
              <a:rPr lang="en-US" sz="1200" dirty="0" err="1"/>
              <a:t>cwatmexe</a:t>
            </a:r>
            <a:r>
              <a:rPr lang="en-US" sz="1200" dirty="0"/>
              <a:t>\cwatm.exe settings_44.ini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818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632370" y="97277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200" b="0" dirty="0">
                <a:cs typeface="Calibri" panose="020F0502020204030204" pitchFamily="34" charset="0"/>
              </a:rPr>
              <a:t>Exercise: Select a basin</a:t>
            </a:r>
            <a:br>
              <a:rPr lang="en-US" sz="3200" b="0" dirty="0">
                <a:cs typeface="Calibri" panose="020F0502020204030204" pitchFamily="34" charset="0"/>
              </a:rPr>
            </a:br>
            <a:br>
              <a:rPr lang="en-US" sz="3200" b="1" dirty="0">
                <a:cs typeface="Calibri" panose="020F0502020204030204" pitchFamily="34" charset="0"/>
              </a:rPr>
            </a:br>
            <a:br>
              <a:rPr lang="en-US" sz="3200" b="1" dirty="0">
                <a:cs typeface="Calibri" panose="020F0502020204030204" pitchFamily="34" charset="0"/>
              </a:rPr>
            </a:br>
            <a:br>
              <a:rPr lang="en-US" b="1" dirty="0">
                <a:solidFill>
                  <a:sysClr val="windowText" lastClr="000000"/>
                </a:solidFill>
              </a:rPr>
            </a:br>
            <a:endParaRPr lang="en-US" dirty="0"/>
          </a:p>
        </p:txBody>
      </p:sp>
      <p:sp>
        <p:nvSpPr>
          <p:cNvPr id="3" name="Determine the impact of different policies on the future behavior of some real system…">
            <a:extLst>
              <a:ext uri="{FF2B5EF4-FFF2-40B4-BE49-F238E27FC236}">
                <a16:creationId xmlns:a16="http://schemas.microsoft.com/office/drawing/2014/main" id="{33677E76-ECF5-4F7D-B13A-F372C3169ACE}"/>
              </a:ext>
            </a:extLst>
          </p:cNvPr>
          <p:cNvSpPr txBox="1">
            <a:spLocks/>
          </p:cNvSpPr>
          <p:nvPr/>
        </p:nvSpPr>
        <p:spPr>
          <a:xfrm>
            <a:off x="1632371" y="1073254"/>
            <a:ext cx="7899256" cy="4334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lnSpc>
                <a:spcPct val="150000"/>
              </a:lnSpc>
              <a:spcBef>
                <a:spcPts val="600"/>
              </a:spcBef>
              <a:buNone/>
              <a:defRPr sz="2800"/>
            </a:pPr>
            <a:r>
              <a:rPr lang="en-US" dirty="0"/>
              <a:t>4. Select an outlet of a basin</a:t>
            </a:r>
          </a:p>
          <a:p>
            <a:pPr marL="0" indent="0" defTabSz="457200">
              <a:lnSpc>
                <a:spcPct val="150000"/>
              </a:lnSpc>
              <a:spcBef>
                <a:spcPts val="600"/>
              </a:spcBef>
              <a:buNone/>
              <a:defRPr sz="2800"/>
            </a:pPr>
            <a:r>
              <a:rPr lang="en-US" sz="1600" dirty="0"/>
              <a:t>Lake Tana, Blue Nile, Ethiopia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B0773-ECC9-4BF1-B0E7-10E6616C0C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969" y="431453"/>
            <a:ext cx="2686336" cy="26863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EF8370-908A-4024-9D7B-A6E79B61F7FC}"/>
              </a:ext>
            </a:extLst>
          </p:cNvPr>
          <p:cNvSpPr/>
          <p:nvPr/>
        </p:nvSpPr>
        <p:spPr>
          <a:xfrm>
            <a:off x="11178791" y="1467059"/>
            <a:ext cx="55266" cy="803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6BB2FF-AC60-48B1-80AB-0C1B31F4744C}"/>
              </a:ext>
            </a:extLst>
          </p:cNvPr>
          <p:cNvSpPr txBox="1"/>
          <p:nvPr/>
        </p:nvSpPr>
        <p:spPr>
          <a:xfrm>
            <a:off x="5166973" y="6456700"/>
            <a:ext cx="4989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Lake Tana, Ethiopia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C78A3C6-01FE-4C9F-9A12-5EC2F8A30A51}"/>
              </a:ext>
            </a:extLst>
          </p:cNvPr>
          <p:cNvGraphicFramePr>
            <a:graphicFrameLocks noGrp="1"/>
          </p:cNvGraphicFramePr>
          <p:nvPr/>
        </p:nvGraphicFramePr>
        <p:xfrm>
          <a:off x="1732723" y="2357381"/>
          <a:ext cx="4655185" cy="4311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93520">
                  <a:extLst>
                    <a:ext uri="{9D8B030D-6E8A-4147-A177-3AD203B41FA5}">
                      <a16:colId xmlns:a16="http://schemas.microsoft.com/office/drawing/2014/main" val="3608180773"/>
                    </a:ext>
                  </a:extLst>
                </a:gridCol>
                <a:gridCol w="1548765">
                  <a:extLst>
                    <a:ext uri="{9D8B030D-6E8A-4147-A177-3AD203B41FA5}">
                      <a16:colId xmlns:a16="http://schemas.microsoft.com/office/drawing/2014/main" val="2876097271"/>
                    </a:ext>
                  </a:extLst>
                </a:gridCol>
                <a:gridCol w="774065">
                  <a:extLst>
                    <a:ext uri="{9D8B030D-6E8A-4147-A177-3AD203B41FA5}">
                      <a16:colId xmlns:a16="http://schemas.microsoft.com/office/drawing/2014/main" val="1387422415"/>
                    </a:ext>
                  </a:extLst>
                </a:gridCol>
                <a:gridCol w="838835">
                  <a:extLst>
                    <a:ext uri="{9D8B030D-6E8A-4147-A177-3AD203B41FA5}">
                      <a16:colId xmlns:a16="http://schemas.microsoft.com/office/drawing/2014/main" val="2349497218"/>
                    </a:ext>
                  </a:extLst>
                </a:gridCol>
              </a:tblGrid>
              <a:tr h="125095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Station name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Drainage area (km</a:t>
                      </a:r>
                      <a:r>
                        <a:rPr lang="en-US" sz="1100" baseline="30000">
                          <a:effectLst/>
                        </a:rPr>
                        <a:t>2</a:t>
                      </a:r>
                      <a:r>
                        <a:rPr lang="en-US" sz="1100">
                          <a:effectLst/>
                        </a:rPr>
                        <a:t>)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Latitude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Longitude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3190199"/>
                  </a:ext>
                </a:extLst>
              </a:tr>
              <a:tr h="263525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Abbay at Bahir Dar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15321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11.6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37.39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851115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010EE93-A637-49A1-AB49-14D2AD14ABDF}"/>
              </a:ext>
            </a:extLst>
          </p:cNvPr>
          <p:cNvSpPr txBox="1"/>
          <p:nvPr/>
        </p:nvSpPr>
        <p:spPr>
          <a:xfrm>
            <a:off x="1632370" y="3721692"/>
            <a:ext cx="60293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a few line in the setting:</a:t>
            </a:r>
          </a:p>
          <a:p>
            <a:endParaRPr lang="en-US" dirty="0"/>
          </a:p>
          <a:p>
            <a:r>
              <a:rPr lang="en-US" sz="1400" dirty="0" err="1"/>
              <a:t>StepEnd</a:t>
            </a:r>
            <a:r>
              <a:rPr lang="en-US" sz="1400" dirty="0"/>
              <a:t> = 31/12/2012</a:t>
            </a:r>
          </a:p>
          <a:p>
            <a:endParaRPr 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AA18E4-8B2F-4736-86BA-4E6C5DCD6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440" y="3824951"/>
            <a:ext cx="3038348" cy="243484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FB456F9-267D-44F3-BD87-A7545E67499A}"/>
              </a:ext>
            </a:extLst>
          </p:cNvPr>
          <p:cNvGrpSpPr/>
          <p:nvPr/>
        </p:nvGrpSpPr>
        <p:grpSpPr>
          <a:xfrm>
            <a:off x="6280455" y="4737668"/>
            <a:ext cx="6647956" cy="738664"/>
            <a:chOff x="3200400" y="4263608"/>
            <a:chExt cx="6647956" cy="738664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BB20728-3F06-4EF3-BE49-8B6AE0CE4975}"/>
                </a:ext>
              </a:extLst>
            </p:cNvPr>
            <p:cNvSpPr/>
            <p:nvPr/>
          </p:nvSpPr>
          <p:spPr>
            <a:xfrm>
              <a:off x="3200400" y="4373217"/>
              <a:ext cx="188843" cy="188844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BEA8C4-372B-4A72-AAF2-FC03E2E27C03}"/>
                </a:ext>
              </a:extLst>
            </p:cNvPr>
            <p:cNvSpPr txBox="1"/>
            <p:nvPr/>
          </p:nvSpPr>
          <p:spPr>
            <a:xfrm>
              <a:off x="5467552" y="4263608"/>
              <a:ext cx="43808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Real location of outlet of Lake Tana</a:t>
              </a:r>
              <a:br>
                <a:rPr lang="en-US" sz="1400" dirty="0"/>
              </a:br>
              <a:br>
                <a:rPr lang="en-US" sz="1400" dirty="0"/>
              </a:br>
              <a:endParaRPr lang="en-US" sz="1400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4A8480A-0073-4E02-B4CF-FCF21308F0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4477" y="4456729"/>
              <a:ext cx="1987841" cy="1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A01309-0401-4D45-A03C-8FB70555E9F7}"/>
              </a:ext>
            </a:extLst>
          </p:cNvPr>
          <p:cNvGrpSpPr/>
          <p:nvPr/>
        </p:nvGrpSpPr>
        <p:grpSpPr>
          <a:xfrm>
            <a:off x="6717333" y="4492084"/>
            <a:ext cx="6285535" cy="341782"/>
            <a:chOff x="3839338" y="3889732"/>
            <a:chExt cx="6285535" cy="34178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EE94D9-A102-4F37-8F87-394DEFF0A526}"/>
                </a:ext>
              </a:extLst>
            </p:cNvPr>
            <p:cNvSpPr txBox="1"/>
            <p:nvPr/>
          </p:nvSpPr>
          <p:spPr>
            <a:xfrm>
              <a:off x="5744069" y="3889732"/>
              <a:ext cx="43808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30 arcmin network outlet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AF538B3-7002-4C6E-A039-C6CCD64B3748}"/>
                </a:ext>
              </a:extLst>
            </p:cNvPr>
            <p:cNvSpPr/>
            <p:nvPr/>
          </p:nvSpPr>
          <p:spPr>
            <a:xfrm>
              <a:off x="3839338" y="4042670"/>
              <a:ext cx="188843" cy="1888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0E87435-56F8-4CA0-A9C4-E8F41941B0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8725" y="4109486"/>
              <a:ext cx="1512538" cy="22043"/>
            </a:xfrm>
            <a:prstGeom prst="straightConnector1">
              <a:avLst/>
            </a:prstGeom>
            <a:ln w="34925">
              <a:solidFill>
                <a:srgbClr val="0070C0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239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632370" y="97277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200" b="0" dirty="0">
                <a:cs typeface="Calibri" panose="020F0502020204030204" pitchFamily="34" charset="0"/>
              </a:rPr>
              <a:t>Select a basin</a:t>
            </a:r>
            <a:br>
              <a:rPr lang="en-US" sz="3200" b="0" dirty="0">
                <a:cs typeface="Calibri" panose="020F0502020204030204" pitchFamily="34" charset="0"/>
              </a:rPr>
            </a:br>
            <a:br>
              <a:rPr lang="en-US" sz="3200" b="1" dirty="0">
                <a:cs typeface="Calibri" panose="020F0502020204030204" pitchFamily="34" charset="0"/>
              </a:rPr>
            </a:br>
            <a:br>
              <a:rPr lang="en-US" sz="3200" b="1" dirty="0">
                <a:cs typeface="Calibri" panose="020F0502020204030204" pitchFamily="34" charset="0"/>
              </a:rPr>
            </a:br>
            <a:br>
              <a:rPr lang="en-US" b="1" dirty="0">
                <a:solidFill>
                  <a:sysClr val="windowText" lastClr="000000"/>
                </a:solidFill>
              </a:rPr>
            </a:br>
            <a:endParaRPr lang="en-US" dirty="0"/>
          </a:p>
        </p:txBody>
      </p:sp>
      <p:sp>
        <p:nvSpPr>
          <p:cNvPr id="3" name="Determine the impact of different policies on the future behavior of some real system…">
            <a:extLst>
              <a:ext uri="{FF2B5EF4-FFF2-40B4-BE49-F238E27FC236}">
                <a16:creationId xmlns:a16="http://schemas.microsoft.com/office/drawing/2014/main" id="{33677E76-ECF5-4F7D-B13A-F372C3169ACE}"/>
              </a:ext>
            </a:extLst>
          </p:cNvPr>
          <p:cNvSpPr txBox="1">
            <a:spLocks/>
          </p:cNvSpPr>
          <p:nvPr/>
        </p:nvSpPr>
        <p:spPr>
          <a:xfrm>
            <a:off x="1632370" y="1126730"/>
            <a:ext cx="8686800" cy="4334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lnSpc>
                <a:spcPct val="150000"/>
              </a:lnSpc>
              <a:spcBef>
                <a:spcPts val="600"/>
              </a:spcBef>
              <a:buNone/>
              <a:defRPr sz="2800"/>
            </a:pPr>
            <a:r>
              <a:rPr lang="en-US" dirty="0"/>
              <a:t>0. 	What you need – downloading data from FTP</a:t>
            </a:r>
          </a:p>
          <a:p>
            <a:pPr marL="514350" indent="-514350" defTabSz="457200">
              <a:lnSpc>
                <a:spcPct val="150000"/>
              </a:lnSpc>
              <a:spcBef>
                <a:spcPts val="600"/>
              </a:spcBef>
              <a:buAutoNum type="arabicPeriod"/>
              <a:defRPr sz="2800"/>
            </a:pPr>
            <a:r>
              <a:rPr lang="en-US" dirty="0"/>
              <a:t>Lumped vs. distributed modelling</a:t>
            </a:r>
          </a:p>
          <a:p>
            <a:pPr marL="514350" indent="-514350" defTabSz="457200">
              <a:lnSpc>
                <a:spcPct val="150000"/>
              </a:lnSpc>
              <a:spcBef>
                <a:spcPts val="600"/>
              </a:spcBef>
              <a:buAutoNum type="arabicPeriod"/>
              <a:defRPr sz="2800"/>
            </a:pPr>
            <a:r>
              <a:rPr lang="en-US" dirty="0"/>
              <a:t>The world at 30 arcsec</a:t>
            </a:r>
          </a:p>
          <a:p>
            <a:pPr marL="514350" indent="-514350" defTabSz="457200">
              <a:lnSpc>
                <a:spcPct val="150000"/>
              </a:lnSpc>
              <a:spcBef>
                <a:spcPts val="600"/>
              </a:spcBef>
              <a:buAutoNum type="arabicPeriod"/>
              <a:defRPr sz="2800"/>
            </a:pPr>
            <a:r>
              <a:rPr lang="en-US" dirty="0"/>
              <a:t>From elevation to flow accumulation</a:t>
            </a:r>
          </a:p>
          <a:p>
            <a:pPr marL="514350" indent="-514350" defTabSz="457200">
              <a:lnSpc>
                <a:spcPct val="150000"/>
              </a:lnSpc>
              <a:spcBef>
                <a:spcPts val="600"/>
              </a:spcBef>
              <a:buAutoNum type="arabicPeriod"/>
              <a:defRPr sz="2800"/>
            </a:pPr>
            <a:r>
              <a:rPr lang="en-US" dirty="0"/>
              <a:t>Example for Lake Tana, Blue Nile, Ethiopia</a:t>
            </a:r>
          </a:p>
          <a:p>
            <a:pPr marL="342900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44FEC6C-DB2C-48E8-A809-8D084300C8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23"/>
          <a:stretch/>
        </p:blipFill>
        <p:spPr>
          <a:xfrm>
            <a:off x="10179631" y="1220275"/>
            <a:ext cx="1705926" cy="179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91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632370" y="97277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200" b="0" dirty="0">
                <a:cs typeface="Calibri" panose="020F0502020204030204" pitchFamily="34" charset="0"/>
              </a:rPr>
              <a:t>Exercise: Select a basin</a:t>
            </a:r>
            <a:br>
              <a:rPr lang="en-US" sz="3200" b="0" dirty="0">
                <a:cs typeface="Calibri" panose="020F0502020204030204" pitchFamily="34" charset="0"/>
              </a:rPr>
            </a:br>
            <a:br>
              <a:rPr lang="en-US" sz="3200" b="1" dirty="0">
                <a:cs typeface="Calibri" panose="020F0502020204030204" pitchFamily="34" charset="0"/>
              </a:rPr>
            </a:br>
            <a:br>
              <a:rPr lang="en-US" sz="3200" b="1" dirty="0">
                <a:cs typeface="Calibri" panose="020F0502020204030204" pitchFamily="34" charset="0"/>
              </a:rPr>
            </a:br>
            <a:br>
              <a:rPr lang="en-US" b="1" dirty="0">
                <a:solidFill>
                  <a:sysClr val="windowText" lastClr="000000"/>
                </a:solidFill>
              </a:rPr>
            </a:br>
            <a:endParaRPr lang="en-US" dirty="0"/>
          </a:p>
        </p:txBody>
      </p:sp>
      <p:sp>
        <p:nvSpPr>
          <p:cNvPr id="3" name="Determine the impact of different policies on the future behavior of some real system…">
            <a:extLst>
              <a:ext uri="{FF2B5EF4-FFF2-40B4-BE49-F238E27FC236}">
                <a16:creationId xmlns:a16="http://schemas.microsoft.com/office/drawing/2014/main" id="{33677E76-ECF5-4F7D-B13A-F372C3169ACE}"/>
              </a:ext>
            </a:extLst>
          </p:cNvPr>
          <p:cNvSpPr txBox="1">
            <a:spLocks/>
          </p:cNvSpPr>
          <p:nvPr/>
        </p:nvSpPr>
        <p:spPr>
          <a:xfrm>
            <a:off x="1632371" y="1073254"/>
            <a:ext cx="7899256" cy="4334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lnSpc>
                <a:spcPct val="150000"/>
              </a:lnSpc>
              <a:spcBef>
                <a:spcPts val="600"/>
              </a:spcBef>
              <a:buNone/>
              <a:defRPr sz="2800"/>
            </a:pPr>
            <a:r>
              <a:rPr lang="en-US" dirty="0"/>
              <a:t>4. Select an outlet of a basin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B0773-ECC9-4BF1-B0E7-10E6616C0C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969" y="431453"/>
            <a:ext cx="2686336" cy="26863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EF8370-908A-4024-9D7B-A6E79B61F7FC}"/>
              </a:ext>
            </a:extLst>
          </p:cNvPr>
          <p:cNvSpPr/>
          <p:nvPr/>
        </p:nvSpPr>
        <p:spPr>
          <a:xfrm>
            <a:off x="11178791" y="1467059"/>
            <a:ext cx="55266" cy="803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10EE93-A637-49A1-AB49-14D2AD14ABDF}"/>
              </a:ext>
            </a:extLst>
          </p:cNvPr>
          <p:cNvSpPr txBox="1"/>
          <p:nvPr/>
        </p:nvSpPr>
        <p:spPr>
          <a:xfrm>
            <a:off x="1413295" y="1745963"/>
            <a:ext cx="86677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the Rhine basin:</a:t>
            </a:r>
          </a:p>
          <a:p>
            <a:r>
              <a:rPr lang="en-US" dirty="0"/>
              <a:t>At the moment the Rhine basin is using </a:t>
            </a:r>
            <a:br>
              <a:rPr lang="en-US" dirty="0"/>
            </a:br>
            <a:r>
              <a:rPr lang="en-US" dirty="0"/>
              <a:t>a limited set of climatic data, cut to the basin extend.</a:t>
            </a:r>
          </a:p>
          <a:p>
            <a:endParaRPr lang="en-US" dirty="0"/>
          </a:p>
          <a:p>
            <a:r>
              <a:rPr lang="en-US" b="1" dirty="0"/>
              <a:t>Run:</a:t>
            </a:r>
          </a:p>
          <a:p>
            <a:r>
              <a:rPr lang="en-US" dirty="0"/>
              <a:t>..\</a:t>
            </a:r>
            <a:r>
              <a:rPr lang="en-US" dirty="0" err="1"/>
              <a:t>CWATM_model</a:t>
            </a:r>
            <a:r>
              <a:rPr lang="en-US" dirty="0"/>
              <a:t>\</a:t>
            </a:r>
            <a:r>
              <a:rPr lang="en-US" dirty="0" err="1"/>
              <a:t>CWatMexe</a:t>
            </a:r>
            <a:r>
              <a:rPr lang="en-US" dirty="0"/>
              <a:t>\cwatm.exe settings_rhine30min_41.ini </a:t>
            </a:r>
          </a:p>
          <a:p>
            <a:endParaRPr lang="fr-FR" dirty="0"/>
          </a:p>
          <a:p>
            <a:r>
              <a:rPr lang="fr-FR" dirty="0"/>
              <a:t>For a longer times </a:t>
            </a:r>
            <a:r>
              <a:rPr lang="fr-FR"/>
              <a:t>serie</a:t>
            </a:r>
            <a:endParaRPr lang="fr-F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005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etermine the impact of different policies on the future behavior of some real system…">
            <a:extLst>
              <a:ext uri="{FF2B5EF4-FFF2-40B4-BE49-F238E27FC236}">
                <a16:creationId xmlns:a16="http://schemas.microsoft.com/office/drawing/2014/main" id="{33677E76-ECF5-4F7D-B13A-F372C3169ACE}"/>
              </a:ext>
            </a:extLst>
          </p:cNvPr>
          <p:cNvSpPr txBox="1">
            <a:spLocks/>
          </p:cNvSpPr>
          <p:nvPr/>
        </p:nvSpPr>
        <p:spPr>
          <a:xfrm>
            <a:off x="278131" y="531337"/>
            <a:ext cx="11847193" cy="55095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lnSpc>
                <a:spcPct val="150000"/>
              </a:lnSpc>
              <a:spcBef>
                <a:spcPts val="600"/>
              </a:spcBef>
              <a:buNone/>
              <a:defRPr sz="2800"/>
            </a:pPr>
            <a:r>
              <a:rPr lang="en-US" dirty="0"/>
              <a:t>Problems</a:t>
            </a:r>
          </a:p>
          <a:p>
            <a:pPr marL="0" indent="0" defTabSz="457200">
              <a:lnSpc>
                <a:spcPts val="2000"/>
              </a:lnSpc>
              <a:spcBef>
                <a:spcPts val="600"/>
              </a:spcBef>
              <a:buNone/>
              <a:defRPr sz="2800"/>
            </a:pPr>
            <a:r>
              <a:rPr lang="en-US" sz="1800" dirty="0"/>
              <a:t>Most problems come from different file systems, folder structures</a:t>
            </a:r>
          </a:p>
          <a:p>
            <a:pPr marL="0" indent="0" defTabSz="457200">
              <a:lnSpc>
                <a:spcPts val="2000"/>
              </a:lnSpc>
              <a:spcBef>
                <a:spcPts val="600"/>
              </a:spcBef>
              <a:buNone/>
              <a:defRPr sz="2800"/>
            </a:pPr>
            <a:r>
              <a:rPr lang="en-US" sz="1800" dirty="0"/>
              <a:t>We try to set up everything with relative path.</a:t>
            </a:r>
          </a:p>
          <a:p>
            <a:pPr marL="457200" indent="-457200" defTabSz="457200">
              <a:lnSpc>
                <a:spcPts val="2000"/>
              </a:lnSpc>
              <a:spcBef>
                <a:spcPts val="600"/>
              </a:spcBef>
              <a:buAutoNum type="arabicPeriod"/>
              <a:defRPr sz="2800"/>
            </a:pPr>
            <a:r>
              <a:rPr lang="en-US" sz="1800" dirty="0"/>
              <a:t>Please make sure that your folders have a similar structure like in slide 3 in cwatm_exercise1.ppt</a:t>
            </a:r>
          </a:p>
          <a:p>
            <a:pPr marL="457200" indent="-457200" defTabSz="457200">
              <a:lnSpc>
                <a:spcPts val="2000"/>
              </a:lnSpc>
              <a:spcBef>
                <a:spcPts val="600"/>
              </a:spcBef>
              <a:buAutoNum type="arabicPeriod"/>
              <a:defRPr sz="2800"/>
            </a:pPr>
            <a:r>
              <a:rPr lang="en-US" sz="1800" dirty="0"/>
              <a:t>The settings file has a part: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  <a:defRPr sz="2800"/>
            </a:pPr>
            <a:r>
              <a:rPr lang="en-US" sz="1200" dirty="0"/>
              <a:t>[FILE_PATHS]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  <a:defRPr sz="2800"/>
            </a:pPr>
            <a:r>
              <a:rPr lang="en-US" sz="1200" dirty="0" err="1"/>
              <a:t>PathRoot</a:t>
            </a:r>
            <a:r>
              <a:rPr lang="en-US" sz="1200" dirty="0"/>
              <a:t> = ../</a:t>
            </a:r>
            <a:r>
              <a:rPr lang="en-US" sz="1200" dirty="0" err="1"/>
              <a:t>cwatm_data</a:t>
            </a:r>
            <a:r>
              <a:rPr lang="en-US" sz="1200" dirty="0"/>
              <a:t>						../    	jumps back to the previous folder 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  <a:defRPr sz="2800"/>
            </a:pPr>
            <a:r>
              <a:rPr lang="en-US" sz="1200" dirty="0" err="1"/>
              <a:t>PathOut</a:t>
            </a:r>
            <a:r>
              <a:rPr lang="en-US" sz="1200" dirty="0"/>
              <a:t> = ./output							./ 	uses the folder output in the same folder as the settings file or the directory you are in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  <a:defRPr sz="2800"/>
            </a:pPr>
            <a:r>
              <a:rPr lang="en-US" sz="1200" dirty="0" err="1"/>
              <a:t>PathMaps</a:t>
            </a:r>
            <a:r>
              <a:rPr lang="en-US" sz="1200" dirty="0"/>
              <a:t> = $(</a:t>
            </a:r>
            <a:r>
              <a:rPr lang="en-US" sz="1200" dirty="0" err="1"/>
              <a:t>PathRoot</a:t>
            </a:r>
            <a:r>
              <a:rPr lang="en-US" sz="1200" dirty="0"/>
              <a:t>)/cwatm_input30min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  <a:defRPr sz="2800"/>
            </a:pPr>
            <a:r>
              <a:rPr lang="en-US" sz="1200" dirty="0" err="1"/>
              <a:t>PathMeteo</a:t>
            </a:r>
            <a:r>
              <a:rPr lang="en-US" sz="1200" dirty="0"/>
              <a:t> = $(</a:t>
            </a:r>
            <a:r>
              <a:rPr lang="en-US" sz="1200" dirty="0" err="1"/>
              <a:t>PathRoot</a:t>
            </a:r>
            <a:r>
              <a:rPr lang="en-US" sz="1200" dirty="0"/>
              <a:t>)/climate/</a:t>
            </a:r>
            <a:r>
              <a:rPr lang="en-US" sz="1200" dirty="0" err="1"/>
              <a:t>rhine</a:t>
            </a:r>
            <a:endParaRPr lang="en-US" sz="1200" dirty="0"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  <a:defRPr sz="2800"/>
            </a:pPr>
            <a:endParaRPr lang="en-US" sz="1100" dirty="0"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  <a:defRPr sz="2800"/>
            </a:pPr>
            <a:r>
              <a:rPr lang="en-US" sz="1800" dirty="0"/>
              <a:t>3. If this is not working you can use also absolute path (also with white space)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  <a:defRPr sz="2800"/>
            </a:pPr>
            <a:r>
              <a:rPr lang="en-US" sz="1200" dirty="0" err="1"/>
              <a:t>PathRoot</a:t>
            </a:r>
            <a:r>
              <a:rPr lang="en-US" sz="1200" dirty="0"/>
              <a:t> = C/root directory/</a:t>
            </a:r>
            <a:r>
              <a:rPr lang="en-US" sz="1200" dirty="0" err="1"/>
              <a:t>second.root</a:t>
            </a:r>
            <a:r>
              <a:rPr lang="en-US" sz="1200" dirty="0"/>
              <a:t>/</a:t>
            </a:r>
            <a:r>
              <a:rPr lang="en-US" sz="1200" dirty="0" err="1"/>
              <a:t>cwatm</a:t>
            </a:r>
            <a:r>
              <a:rPr lang="en-US" sz="1200" dirty="0"/>
              <a:t>/</a:t>
            </a:r>
            <a:r>
              <a:rPr lang="en-US" sz="1200" dirty="0" err="1"/>
              <a:t>cwatm_data</a:t>
            </a:r>
            <a:endParaRPr lang="en-US" sz="1200" dirty="0"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  <a:defRPr sz="2800"/>
            </a:pPr>
            <a:endParaRPr lang="en-US" sz="1200" dirty="0"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  <a:defRPr sz="2800"/>
            </a:pPr>
            <a:r>
              <a:rPr lang="en-US" sz="1800" dirty="0"/>
              <a:t>4. If you execute </a:t>
            </a:r>
            <a:r>
              <a:rPr lang="en-US" sz="1800" dirty="0" err="1"/>
              <a:t>cwatm</a:t>
            </a:r>
            <a:r>
              <a:rPr lang="en-US" sz="1800" dirty="0"/>
              <a:t> you can also use absolute path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  <a:defRPr sz="2800"/>
            </a:pPr>
            <a:r>
              <a:rPr lang="en-US" sz="1200" dirty="0"/>
              <a:t>instead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  <a:defRPr sz="2800"/>
            </a:pPr>
            <a:r>
              <a:rPr lang="en-US" sz="1200" dirty="0"/>
              <a:t>../</a:t>
            </a:r>
            <a:r>
              <a:rPr lang="en-US" sz="1200" dirty="0" err="1"/>
              <a:t>CWATM_model</a:t>
            </a:r>
            <a:r>
              <a:rPr lang="en-US" sz="1200" dirty="0"/>
              <a:t>/</a:t>
            </a:r>
            <a:r>
              <a:rPr lang="en-US" sz="1200" dirty="0" err="1"/>
              <a:t>CWatMexe</a:t>
            </a:r>
            <a:r>
              <a:rPr lang="en-US" sz="1200" dirty="0"/>
              <a:t>/cwatm.exe settings_rhine30min.ini –l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  <a:defRPr sz="2800"/>
            </a:pPr>
            <a:r>
              <a:rPr lang="en-US" sz="1200" dirty="0"/>
              <a:t>“C/root directory/</a:t>
            </a:r>
            <a:r>
              <a:rPr lang="en-US" sz="1200" dirty="0" err="1"/>
              <a:t>second.root</a:t>
            </a:r>
            <a:r>
              <a:rPr lang="en-US" sz="1200" dirty="0"/>
              <a:t>/</a:t>
            </a:r>
            <a:r>
              <a:rPr lang="en-US" sz="1200" dirty="0" err="1"/>
              <a:t>cwatm</a:t>
            </a:r>
            <a:r>
              <a:rPr lang="en-US" sz="1200" dirty="0"/>
              <a:t>/</a:t>
            </a:r>
            <a:r>
              <a:rPr lang="en-US" sz="1200" dirty="0" err="1"/>
              <a:t>CWATM_model</a:t>
            </a:r>
            <a:r>
              <a:rPr lang="en-US" sz="1200" dirty="0"/>
              <a:t>/</a:t>
            </a:r>
            <a:r>
              <a:rPr lang="en-US" sz="1200" dirty="0" err="1"/>
              <a:t>CWatMexe</a:t>
            </a:r>
            <a:r>
              <a:rPr lang="en-US" sz="1200" dirty="0"/>
              <a:t>/cwatm.exe” settings_rhine30min.ini –l  </a:t>
            </a:r>
            <a:r>
              <a:rPr lang="en-US" sz="1200" dirty="0">
                <a:solidFill>
                  <a:srgbClr val="FF0000"/>
                </a:solidFill>
              </a:rPr>
              <a:t> (mind the “ if there are white spaces)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  <a:defRPr sz="2800"/>
            </a:pPr>
            <a:endParaRPr lang="en-US" sz="1200" dirty="0"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  <a:defRPr sz="2800"/>
            </a:pPr>
            <a:endParaRPr lang="en-US" sz="1200" dirty="0"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  <a:defRPr sz="2800"/>
            </a:pPr>
            <a:r>
              <a:rPr lang="en-US" sz="1800" dirty="0"/>
              <a:t>5. Some other errors we address in: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  <a:defRPr sz="2800"/>
            </a:pPr>
            <a:r>
              <a:rPr lang="en-US" sz="18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https://cwatm.iiasa.ac.at/tutorial.html#test-the-python-model-version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74173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632370" y="97277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200" b="0" dirty="0">
                <a:cs typeface="Calibri" panose="020F0502020204030204" pitchFamily="34" charset="0"/>
              </a:rPr>
              <a:t>Select a basin</a:t>
            </a:r>
            <a:br>
              <a:rPr lang="en-US" sz="3200" b="0" dirty="0">
                <a:cs typeface="Calibri" panose="020F0502020204030204" pitchFamily="34" charset="0"/>
              </a:rPr>
            </a:br>
            <a:br>
              <a:rPr lang="en-US" sz="3200" b="1" dirty="0">
                <a:cs typeface="Calibri" panose="020F0502020204030204" pitchFamily="34" charset="0"/>
              </a:rPr>
            </a:br>
            <a:br>
              <a:rPr lang="en-US" sz="3200" b="1" dirty="0">
                <a:cs typeface="Calibri" panose="020F0502020204030204" pitchFamily="34" charset="0"/>
              </a:rPr>
            </a:br>
            <a:br>
              <a:rPr lang="en-US" b="1" dirty="0">
                <a:solidFill>
                  <a:sysClr val="windowText" lastClr="000000"/>
                </a:solidFill>
              </a:rPr>
            </a:br>
            <a:endParaRPr lang="en-US" dirty="0"/>
          </a:p>
        </p:txBody>
      </p:sp>
      <p:sp>
        <p:nvSpPr>
          <p:cNvPr id="3" name="Determine the impact of different policies on the future behavior of some real system…">
            <a:extLst>
              <a:ext uri="{FF2B5EF4-FFF2-40B4-BE49-F238E27FC236}">
                <a16:creationId xmlns:a16="http://schemas.microsoft.com/office/drawing/2014/main" id="{33677E76-ECF5-4F7D-B13A-F372C3169ACE}"/>
              </a:ext>
            </a:extLst>
          </p:cNvPr>
          <p:cNvSpPr txBox="1">
            <a:spLocks/>
          </p:cNvSpPr>
          <p:nvPr/>
        </p:nvSpPr>
        <p:spPr>
          <a:xfrm>
            <a:off x="1632370" y="1126730"/>
            <a:ext cx="9314304" cy="5154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lnSpc>
                <a:spcPct val="150000"/>
              </a:lnSpc>
              <a:spcBef>
                <a:spcPts val="600"/>
              </a:spcBef>
              <a:buNone/>
              <a:defRPr sz="2800"/>
            </a:pPr>
            <a:r>
              <a:rPr lang="en-US" sz="7000" dirty="0"/>
              <a:t>0. What you need</a:t>
            </a:r>
          </a:p>
          <a:p>
            <a:pPr defTabSz="457200">
              <a:lnSpc>
                <a:spcPct val="100000"/>
              </a:lnSpc>
              <a:spcBef>
                <a:spcPts val="600"/>
              </a:spcBef>
              <a:defRPr sz="2800"/>
            </a:pPr>
            <a:endParaRPr lang="en-US" sz="1800" dirty="0"/>
          </a:p>
          <a:p>
            <a:pPr defTabSz="457200">
              <a:lnSpc>
                <a:spcPct val="130000"/>
              </a:lnSpc>
              <a:spcBef>
                <a:spcPts val="600"/>
              </a:spcBef>
              <a:defRPr sz="2800"/>
            </a:pPr>
            <a:r>
              <a:rPr lang="en-US" sz="3400" dirty="0"/>
              <a:t>You downloaded already all global static data for 30 arcmin</a:t>
            </a:r>
            <a:br>
              <a:rPr lang="en-US" sz="3400" dirty="0"/>
            </a:br>
            <a:r>
              <a:rPr lang="en-US" sz="3400" dirty="0"/>
              <a:t>e.g. global soil data on 30 arcmin from:</a:t>
            </a:r>
          </a:p>
          <a:p>
            <a:pPr marL="0" indent="0" defTabSz="457200">
              <a:lnSpc>
                <a:spcPct val="130000"/>
              </a:lnSpc>
              <a:spcBef>
                <a:spcPts val="600"/>
              </a:spcBef>
              <a:buNone/>
              <a:defRPr sz="2800"/>
            </a:pPr>
            <a:r>
              <a:rPr lang="en-US" sz="3400" dirty="0">
                <a:solidFill>
                  <a:srgbClr val="0070C0"/>
                </a:solidFill>
              </a:rPr>
              <a:t>	from </a:t>
            </a:r>
            <a:r>
              <a:rPr lang="en-US" sz="3400" dirty="0" err="1">
                <a:solidFill>
                  <a:srgbClr val="0070C0"/>
                </a:solidFill>
              </a:rPr>
              <a:t>CWATM_data</a:t>
            </a:r>
            <a:r>
              <a:rPr lang="en-US" sz="3400" dirty="0">
                <a:solidFill>
                  <a:srgbClr val="0070C0"/>
                </a:solidFill>
              </a:rPr>
              <a:t>\cwatm_input30min.zip</a:t>
            </a:r>
          </a:p>
          <a:p>
            <a:pPr marL="0" indent="0" defTabSz="457200">
              <a:lnSpc>
                <a:spcPct val="130000"/>
              </a:lnSpc>
              <a:spcBef>
                <a:spcPts val="600"/>
              </a:spcBef>
              <a:buNone/>
              <a:defRPr sz="2800"/>
            </a:pPr>
            <a:endParaRPr lang="en-US" sz="3400" dirty="0"/>
          </a:p>
          <a:p>
            <a:pPr defTabSz="457200">
              <a:lnSpc>
                <a:spcPct val="130000"/>
              </a:lnSpc>
              <a:spcBef>
                <a:spcPts val="600"/>
              </a:spcBef>
              <a:defRPr sz="2800"/>
            </a:pPr>
            <a:r>
              <a:rPr lang="en-US" sz="3400" dirty="0"/>
              <a:t>You need a global climate dataset (precipitation, temperature, radiation etc.)</a:t>
            </a:r>
            <a:br>
              <a:rPr lang="en-US" sz="3400" dirty="0"/>
            </a:br>
            <a:r>
              <a:rPr lang="en-US" sz="3400" dirty="0"/>
              <a:t>please download from our ftp server</a:t>
            </a:r>
          </a:p>
          <a:p>
            <a:pPr marL="0" indent="0" defTabSz="457200">
              <a:lnSpc>
                <a:spcPct val="130000"/>
              </a:lnSpc>
              <a:spcBef>
                <a:spcPts val="600"/>
              </a:spcBef>
              <a:buNone/>
              <a:defRPr sz="2800"/>
            </a:pPr>
            <a:r>
              <a:rPr lang="en-US" sz="3400" dirty="0">
                <a:solidFill>
                  <a:srgbClr val="0070C0"/>
                </a:solidFill>
              </a:rPr>
              <a:t>    climate_2011_2012 .zip  </a:t>
            </a:r>
            <a:r>
              <a:rPr lang="en-US" sz="3400" dirty="0"/>
              <a:t>from</a:t>
            </a:r>
          </a:p>
          <a:p>
            <a:pPr marL="0" indent="0" defTabSz="457200">
              <a:lnSpc>
                <a:spcPct val="130000"/>
              </a:lnSpc>
              <a:spcBef>
                <a:spcPts val="600"/>
              </a:spcBef>
              <a:buNone/>
              <a:defRPr sz="2800"/>
            </a:pPr>
            <a:r>
              <a:rPr lang="en-US" sz="3400" dirty="0"/>
              <a:t>    </a:t>
            </a:r>
            <a:r>
              <a:rPr lang="en-US" sz="3400" dirty="0">
                <a:effectLst/>
              </a:rPr>
              <a:t>please copy to the folder</a:t>
            </a:r>
            <a:r>
              <a:rPr lang="en-US" sz="3400" dirty="0">
                <a:solidFill>
                  <a:schemeClr val="accent1"/>
                </a:solidFill>
                <a:effectLst/>
              </a:rPr>
              <a:t> </a:t>
            </a:r>
            <a:r>
              <a:rPr lang="en-US" sz="3400" dirty="0" err="1">
                <a:solidFill>
                  <a:schemeClr val="accent1"/>
                </a:solidFill>
                <a:effectLst/>
              </a:rPr>
              <a:t>CWATM_data</a:t>
            </a:r>
            <a:r>
              <a:rPr lang="en-US" sz="3400" dirty="0">
                <a:solidFill>
                  <a:schemeClr val="accent1"/>
                </a:solidFill>
                <a:effectLst/>
              </a:rPr>
              <a:t>/climate/global </a:t>
            </a:r>
            <a:r>
              <a:rPr lang="en-US" sz="3400" dirty="0">
                <a:effectLst/>
              </a:rPr>
              <a:t>and unzip (extract here)</a:t>
            </a:r>
            <a:endParaRPr lang="en-US" sz="1800" dirty="0"/>
          </a:p>
          <a:p>
            <a:pPr marL="0" indent="0" defTabSz="457200">
              <a:lnSpc>
                <a:spcPct val="100000"/>
              </a:lnSpc>
              <a:spcBef>
                <a:spcPts val="600"/>
              </a:spcBef>
              <a:buNone/>
              <a:defRPr sz="2800"/>
            </a:pPr>
            <a:br>
              <a:rPr lang="en-US" sz="1800" dirty="0"/>
            </a:br>
            <a:br>
              <a:rPr lang="en-US" sz="1800" dirty="0"/>
            </a:br>
            <a:endParaRPr lang="en-US" sz="1800" dirty="0"/>
          </a:p>
          <a:p>
            <a:pPr marL="457200" lvl="1" indent="0" defTabSz="457200">
              <a:lnSpc>
                <a:spcPct val="150000"/>
              </a:lnSpc>
              <a:spcBef>
                <a:spcPts val="600"/>
              </a:spcBef>
              <a:buNone/>
              <a:defRPr sz="2800"/>
            </a:pPr>
            <a:endParaRPr lang="en-US" sz="1800" dirty="0"/>
          </a:p>
          <a:p>
            <a:pPr marL="800100" lvl="1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endParaRPr lang="en-US" sz="1800" dirty="0"/>
          </a:p>
          <a:p>
            <a:pPr marL="342900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endParaRPr lang="en-US" dirty="0"/>
          </a:p>
          <a:p>
            <a:pPr marL="342900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B0773-ECC9-4BF1-B0E7-10E6616C0C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969" y="431453"/>
            <a:ext cx="2686336" cy="26863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EF8370-908A-4024-9D7B-A6E79B61F7FC}"/>
              </a:ext>
            </a:extLst>
          </p:cNvPr>
          <p:cNvSpPr/>
          <p:nvPr/>
        </p:nvSpPr>
        <p:spPr>
          <a:xfrm>
            <a:off x="11155680" y="1445623"/>
            <a:ext cx="235131" cy="2438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380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632370" y="97277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200" b="0" dirty="0">
                <a:cs typeface="Calibri" panose="020F0502020204030204" pitchFamily="34" charset="0"/>
              </a:rPr>
              <a:t>Select a basin</a:t>
            </a:r>
            <a:br>
              <a:rPr lang="en-US" sz="3200" b="0" dirty="0">
                <a:cs typeface="Calibri" panose="020F0502020204030204" pitchFamily="34" charset="0"/>
              </a:rPr>
            </a:br>
            <a:br>
              <a:rPr lang="en-US" sz="3200" b="1" dirty="0">
                <a:cs typeface="Calibri" panose="020F0502020204030204" pitchFamily="34" charset="0"/>
              </a:rPr>
            </a:br>
            <a:br>
              <a:rPr lang="en-US" sz="3200" b="1" dirty="0">
                <a:cs typeface="Calibri" panose="020F0502020204030204" pitchFamily="34" charset="0"/>
              </a:rPr>
            </a:br>
            <a:br>
              <a:rPr lang="en-US" b="1" dirty="0">
                <a:solidFill>
                  <a:sysClr val="windowText" lastClr="000000"/>
                </a:solidFill>
              </a:rPr>
            </a:br>
            <a:endParaRPr lang="en-US" dirty="0"/>
          </a:p>
        </p:txBody>
      </p:sp>
      <p:sp>
        <p:nvSpPr>
          <p:cNvPr id="3" name="Determine the impact of different policies on the future behavior of some real system…">
            <a:extLst>
              <a:ext uri="{FF2B5EF4-FFF2-40B4-BE49-F238E27FC236}">
                <a16:creationId xmlns:a16="http://schemas.microsoft.com/office/drawing/2014/main" id="{33677E76-ECF5-4F7D-B13A-F372C3169ACE}"/>
              </a:ext>
            </a:extLst>
          </p:cNvPr>
          <p:cNvSpPr txBox="1">
            <a:spLocks/>
          </p:cNvSpPr>
          <p:nvPr/>
        </p:nvSpPr>
        <p:spPr>
          <a:xfrm>
            <a:off x="1632370" y="1126730"/>
            <a:ext cx="7677093" cy="4334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defTabSz="457200">
              <a:lnSpc>
                <a:spcPct val="150000"/>
              </a:lnSpc>
              <a:spcBef>
                <a:spcPts val="600"/>
              </a:spcBef>
              <a:buAutoNum type="arabicPeriod"/>
              <a:defRPr sz="2800"/>
            </a:pPr>
            <a:r>
              <a:rPr lang="en-US" dirty="0"/>
              <a:t>Lumped and distributed modeling</a:t>
            </a:r>
          </a:p>
          <a:p>
            <a:pPr defTabSz="457200">
              <a:lnSpc>
                <a:spcPct val="100000"/>
              </a:lnSpc>
              <a:spcBef>
                <a:spcPts val="600"/>
              </a:spcBef>
              <a:defRPr sz="2800"/>
            </a:pPr>
            <a:r>
              <a:rPr lang="en-US" sz="1800" dirty="0" err="1"/>
              <a:t>CWatM</a:t>
            </a:r>
            <a:r>
              <a:rPr lang="en-US" sz="1800" dirty="0"/>
              <a:t> is a distributed model which can be used at different resolutions e.g. 30 arcmin, 5 arcmin, 1km</a:t>
            </a:r>
          </a:p>
          <a:p>
            <a:pPr defTabSz="457200">
              <a:lnSpc>
                <a:spcPct val="100000"/>
              </a:lnSpc>
              <a:spcBef>
                <a:spcPts val="600"/>
              </a:spcBef>
              <a:defRPr sz="2800"/>
            </a:pPr>
            <a:r>
              <a:rPr lang="en-US" sz="1800" dirty="0"/>
              <a:t>Other hydrological models use a lumped model approach (e.g. SWAT)</a:t>
            </a:r>
            <a:br>
              <a:rPr lang="en-US" sz="1800" dirty="0"/>
            </a:br>
            <a:r>
              <a:rPr lang="en-US" sz="1800" dirty="0"/>
              <a:t>   </a:t>
            </a:r>
            <a:br>
              <a:rPr lang="en-US" sz="1800" dirty="0"/>
            </a:br>
            <a:br>
              <a:rPr lang="en-US" sz="1800" dirty="0"/>
            </a:br>
            <a:endParaRPr lang="en-US" sz="1800" dirty="0"/>
          </a:p>
          <a:p>
            <a:pPr marL="457200" lvl="1" indent="0" defTabSz="457200">
              <a:lnSpc>
                <a:spcPct val="150000"/>
              </a:lnSpc>
              <a:spcBef>
                <a:spcPts val="600"/>
              </a:spcBef>
              <a:buNone/>
              <a:defRPr sz="2800"/>
            </a:pPr>
            <a:endParaRPr lang="en-US" sz="1800" dirty="0"/>
          </a:p>
          <a:p>
            <a:pPr marL="800100" lvl="1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endParaRPr lang="en-US" sz="1800" dirty="0"/>
          </a:p>
          <a:p>
            <a:pPr marL="342900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endParaRPr lang="en-US" dirty="0"/>
          </a:p>
          <a:p>
            <a:pPr marL="342900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B0773-ECC9-4BF1-B0E7-10E6616C0C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969" y="431453"/>
            <a:ext cx="2686336" cy="26863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EF8370-908A-4024-9D7B-A6E79B61F7FC}"/>
              </a:ext>
            </a:extLst>
          </p:cNvPr>
          <p:cNvSpPr/>
          <p:nvPr/>
        </p:nvSpPr>
        <p:spPr>
          <a:xfrm>
            <a:off x="11155680" y="1445623"/>
            <a:ext cx="235131" cy="2438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519B7E27-C0BC-443D-9D63-772378605A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152" y="3117789"/>
            <a:ext cx="5276850" cy="3162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7DC7CC-EC3E-467E-A845-7142050C2CA7}"/>
              </a:ext>
            </a:extLst>
          </p:cNvPr>
          <p:cNvSpPr txBox="1"/>
          <p:nvPr/>
        </p:nvSpPr>
        <p:spPr>
          <a:xfrm>
            <a:off x="1741713" y="6496594"/>
            <a:ext cx="928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Lumped model	     vs.      distributed model 		 </a:t>
            </a:r>
            <a:r>
              <a:rPr lang="en-US" sz="1400" dirty="0"/>
              <a:t>(source: http://crahi.upc.edu)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13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632370" y="97277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200" b="0" dirty="0">
                <a:cs typeface="Calibri" panose="020F0502020204030204" pitchFamily="34" charset="0"/>
              </a:rPr>
              <a:t>Select a basin</a:t>
            </a:r>
            <a:br>
              <a:rPr lang="en-US" sz="3200" b="0" dirty="0">
                <a:cs typeface="Calibri" panose="020F0502020204030204" pitchFamily="34" charset="0"/>
              </a:rPr>
            </a:br>
            <a:br>
              <a:rPr lang="en-US" sz="3200" b="1" dirty="0">
                <a:cs typeface="Calibri" panose="020F0502020204030204" pitchFamily="34" charset="0"/>
              </a:rPr>
            </a:br>
            <a:br>
              <a:rPr lang="en-US" sz="3200" b="1" dirty="0">
                <a:cs typeface="Calibri" panose="020F0502020204030204" pitchFamily="34" charset="0"/>
              </a:rPr>
            </a:br>
            <a:br>
              <a:rPr lang="en-US" b="1" dirty="0">
                <a:solidFill>
                  <a:sysClr val="windowText" lastClr="000000"/>
                </a:solidFill>
              </a:rPr>
            </a:br>
            <a:endParaRPr lang="en-US" dirty="0"/>
          </a:p>
        </p:txBody>
      </p:sp>
      <p:sp>
        <p:nvSpPr>
          <p:cNvPr id="3" name="Determine the impact of different policies on the future behavior of some real system…">
            <a:extLst>
              <a:ext uri="{FF2B5EF4-FFF2-40B4-BE49-F238E27FC236}">
                <a16:creationId xmlns:a16="http://schemas.microsoft.com/office/drawing/2014/main" id="{33677E76-ECF5-4F7D-B13A-F372C3169ACE}"/>
              </a:ext>
            </a:extLst>
          </p:cNvPr>
          <p:cNvSpPr txBox="1">
            <a:spLocks/>
          </p:cNvSpPr>
          <p:nvPr/>
        </p:nvSpPr>
        <p:spPr>
          <a:xfrm>
            <a:off x="1632371" y="1126730"/>
            <a:ext cx="7899256" cy="4334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lnSpc>
                <a:spcPct val="150000"/>
              </a:lnSpc>
              <a:spcBef>
                <a:spcPts val="600"/>
              </a:spcBef>
              <a:buNone/>
              <a:defRPr sz="2800"/>
            </a:pPr>
            <a:r>
              <a:rPr lang="en-US" dirty="0"/>
              <a:t>2. The world in 30 arcmin raster</a:t>
            </a:r>
          </a:p>
          <a:p>
            <a:pPr defTabSz="457200">
              <a:lnSpc>
                <a:spcPct val="100000"/>
              </a:lnSpc>
              <a:spcBef>
                <a:spcPts val="600"/>
              </a:spcBef>
              <a:defRPr sz="2800"/>
            </a:pPr>
            <a:r>
              <a:rPr lang="en-US" sz="1800" dirty="0" err="1"/>
              <a:t>CWatM</a:t>
            </a:r>
            <a:r>
              <a:rPr lang="en-US" sz="1800" dirty="0"/>
              <a:t> is a distributed model which can be used at different resolutions e.g. 30 arcmin, 5 arcmin, 1km</a:t>
            </a:r>
          </a:p>
          <a:p>
            <a:pPr defTabSz="457200">
              <a:lnSpc>
                <a:spcPct val="100000"/>
              </a:lnSpc>
              <a:spcBef>
                <a:spcPts val="600"/>
              </a:spcBef>
              <a:defRPr sz="2800"/>
            </a:pPr>
            <a:r>
              <a:rPr lang="en-US" sz="1800" dirty="0"/>
              <a:t>This is a part of the World (Ethiopia) split into 30 arcmin cells </a:t>
            </a:r>
            <a:br>
              <a:rPr lang="en-US" sz="1800" dirty="0"/>
            </a:br>
            <a:r>
              <a:rPr lang="en-US" sz="1800" dirty="0"/>
              <a:t>(around 50 km x 50 km)</a:t>
            </a:r>
            <a:br>
              <a:rPr lang="en-US" sz="1800" dirty="0"/>
            </a:br>
            <a:r>
              <a:rPr lang="en-US" sz="1800" dirty="0"/>
              <a:t>   </a:t>
            </a:r>
            <a:br>
              <a:rPr lang="en-US" sz="1800" dirty="0"/>
            </a:br>
            <a:br>
              <a:rPr lang="en-US" sz="1800" dirty="0"/>
            </a:br>
            <a:endParaRPr lang="en-US" sz="1800" dirty="0"/>
          </a:p>
          <a:p>
            <a:pPr marL="457200" lvl="1" indent="0" defTabSz="457200">
              <a:lnSpc>
                <a:spcPct val="150000"/>
              </a:lnSpc>
              <a:spcBef>
                <a:spcPts val="600"/>
              </a:spcBef>
              <a:buNone/>
              <a:defRPr sz="2800"/>
            </a:pPr>
            <a:endParaRPr lang="en-US" sz="1800" dirty="0"/>
          </a:p>
          <a:p>
            <a:pPr marL="800100" lvl="1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endParaRPr lang="en-US" sz="1800" dirty="0"/>
          </a:p>
          <a:p>
            <a:pPr marL="342900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endParaRPr lang="en-US" dirty="0"/>
          </a:p>
          <a:p>
            <a:pPr marL="342900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B0773-ECC9-4BF1-B0E7-10E6616C0C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969" y="431453"/>
            <a:ext cx="2686336" cy="26863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EF8370-908A-4024-9D7B-A6E79B61F7FC}"/>
              </a:ext>
            </a:extLst>
          </p:cNvPr>
          <p:cNvSpPr/>
          <p:nvPr/>
        </p:nvSpPr>
        <p:spPr>
          <a:xfrm>
            <a:off x="11155680" y="1445623"/>
            <a:ext cx="235131" cy="2438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4CE433-7D75-4C7F-886B-9FEFAF195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07157"/>
            <a:ext cx="4453258" cy="32225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FAF45B-7ABD-47F9-BAB5-5C2E926076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231" y="3429000"/>
            <a:ext cx="3940569" cy="313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8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632370" y="97277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200" b="0" dirty="0">
                <a:cs typeface="Calibri" panose="020F0502020204030204" pitchFamily="34" charset="0"/>
              </a:rPr>
              <a:t>Select a basin</a:t>
            </a:r>
            <a:br>
              <a:rPr lang="en-US" sz="3200" b="0" dirty="0">
                <a:cs typeface="Calibri" panose="020F0502020204030204" pitchFamily="34" charset="0"/>
              </a:rPr>
            </a:br>
            <a:br>
              <a:rPr lang="en-US" sz="3200" b="1" dirty="0">
                <a:cs typeface="Calibri" panose="020F0502020204030204" pitchFamily="34" charset="0"/>
              </a:rPr>
            </a:br>
            <a:br>
              <a:rPr lang="en-US" sz="3200" b="1" dirty="0">
                <a:cs typeface="Calibri" panose="020F0502020204030204" pitchFamily="34" charset="0"/>
              </a:rPr>
            </a:br>
            <a:br>
              <a:rPr lang="en-US" b="1" dirty="0">
                <a:solidFill>
                  <a:sysClr val="windowText" lastClr="000000"/>
                </a:solidFill>
              </a:rPr>
            </a:br>
            <a:endParaRPr lang="en-US" dirty="0"/>
          </a:p>
        </p:txBody>
      </p:sp>
      <p:sp>
        <p:nvSpPr>
          <p:cNvPr id="3" name="Determine the impact of different policies on the future behavior of some real system…">
            <a:extLst>
              <a:ext uri="{FF2B5EF4-FFF2-40B4-BE49-F238E27FC236}">
                <a16:creationId xmlns:a16="http://schemas.microsoft.com/office/drawing/2014/main" id="{33677E76-ECF5-4F7D-B13A-F372C3169ACE}"/>
              </a:ext>
            </a:extLst>
          </p:cNvPr>
          <p:cNvSpPr txBox="1">
            <a:spLocks/>
          </p:cNvSpPr>
          <p:nvPr/>
        </p:nvSpPr>
        <p:spPr>
          <a:xfrm>
            <a:off x="1632371" y="1126730"/>
            <a:ext cx="7899256" cy="4334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lnSpc>
                <a:spcPct val="150000"/>
              </a:lnSpc>
              <a:spcBef>
                <a:spcPts val="600"/>
              </a:spcBef>
              <a:buNone/>
              <a:defRPr sz="2800"/>
            </a:pPr>
            <a:r>
              <a:rPr lang="en-US" dirty="0"/>
              <a:t>3. DEM to flow direction</a:t>
            </a:r>
          </a:p>
          <a:p>
            <a:pPr defTabSz="457200">
              <a:lnSpc>
                <a:spcPct val="100000"/>
              </a:lnSpc>
              <a:spcBef>
                <a:spcPts val="600"/>
              </a:spcBef>
              <a:defRPr sz="2800"/>
            </a:pPr>
            <a:r>
              <a:rPr lang="en-US" sz="1800" dirty="0"/>
              <a:t>Based on a digital elevation model for each cell</a:t>
            </a:r>
            <a:br>
              <a:rPr lang="en-US" sz="1800" dirty="0"/>
            </a:br>
            <a:r>
              <a:rPr lang="en-US" sz="1800" dirty="0"/>
              <a:t>a flow direction is calculated</a:t>
            </a:r>
          </a:p>
          <a:p>
            <a:pPr defTabSz="457200">
              <a:lnSpc>
                <a:spcPct val="100000"/>
              </a:lnSpc>
              <a:spcBef>
                <a:spcPts val="600"/>
              </a:spcBef>
              <a:defRPr sz="2800"/>
            </a:pPr>
            <a:r>
              <a:rPr lang="en-US" sz="1800" dirty="0"/>
              <a:t>This flow direction is from:</a:t>
            </a:r>
            <a:br>
              <a:rPr lang="en-US" sz="1800" dirty="0"/>
            </a:br>
            <a:r>
              <a:rPr lang="en-US" sz="1800" dirty="0"/>
              <a:t>DDM30 River-routing network data</a:t>
            </a:r>
            <a:br>
              <a:rPr lang="en-US" sz="1800" dirty="0"/>
            </a:br>
            <a:r>
              <a:rPr lang="en-US" sz="1800" dirty="0"/>
              <a:t>(Lehner et al., 2008)</a:t>
            </a:r>
            <a:br>
              <a:rPr lang="en-US" sz="1200" dirty="0"/>
            </a:br>
            <a:br>
              <a:rPr lang="en-US" sz="1800" dirty="0"/>
            </a:br>
            <a:endParaRPr lang="en-US" sz="1800" dirty="0"/>
          </a:p>
          <a:p>
            <a:pPr marL="457200" lvl="1" indent="0" defTabSz="457200">
              <a:lnSpc>
                <a:spcPct val="150000"/>
              </a:lnSpc>
              <a:spcBef>
                <a:spcPts val="600"/>
              </a:spcBef>
              <a:buNone/>
              <a:defRPr sz="2800"/>
            </a:pPr>
            <a:endParaRPr lang="en-US" sz="1800" dirty="0"/>
          </a:p>
          <a:p>
            <a:pPr marL="800100" lvl="1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endParaRPr lang="en-US" sz="1800" dirty="0"/>
          </a:p>
          <a:p>
            <a:pPr marL="342900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endParaRPr lang="en-US" dirty="0"/>
          </a:p>
          <a:p>
            <a:pPr marL="342900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B0773-ECC9-4BF1-B0E7-10E6616C0C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969" y="431453"/>
            <a:ext cx="2686336" cy="26863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EF8370-908A-4024-9D7B-A6E79B61F7FC}"/>
              </a:ext>
            </a:extLst>
          </p:cNvPr>
          <p:cNvSpPr/>
          <p:nvPr/>
        </p:nvSpPr>
        <p:spPr>
          <a:xfrm>
            <a:off x="11155680" y="1445623"/>
            <a:ext cx="235131" cy="2438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691D31-1936-4BE4-928A-B90CD8F23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878" y="3484202"/>
            <a:ext cx="4195780" cy="31787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F12B1B-BDE3-4413-A089-0C87CD33A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5571" y="2951921"/>
            <a:ext cx="5562795" cy="390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072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632370" y="97277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200" b="0" dirty="0">
                <a:cs typeface="Calibri" panose="020F0502020204030204" pitchFamily="34" charset="0"/>
              </a:rPr>
              <a:t>Select a basin</a:t>
            </a:r>
            <a:br>
              <a:rPr lang="en-US" sz="3200" b="0" dirty="0">
                <a:cs typeface="Calibri" panose="020F0502020204030204" pitchFamily="34" charset="0"/>
              </a:rPr>
            </a:br>
            <a:br>
              <a:rPr lang="en-US" sz="3200" b="1" dirty="0">
                <a:cs typeface="Calibri" panose="020F0502020204030204" pitchFamily="34" charset="0"/>
              </a:rPr>
            </a:br>
            <a:br>
              <a:rPr lang="en-US" sz="3200" b="1" dirty="0">
                <a:cs typeface="Calibri" panose="020F0502020204030204" pitchFamily="34" charset="0"/>
              </a:rPr>
            </a:br>
            <a:br>
              <a:rPr lang="en-US" b="1" dirty="0">
                <a:solidFill>
                  <a:sysClr val="windowText" lastClr="000000"/>
                </a:solidFill>
              </a:rPr>
            </a:br>
            <a:endParaRPr lang="en-US" dirty="0"/>
          </a:p>
        </p:txBody>
      </p:sp>
      <p:sp>
        <p:nvSpPr>
          <p:cNvPr id="3" name="Determine the impact of different policies on the future behavior of some real system…">
            <a:extLst>
              <a:ext uri="{FF2B5EF4-FFF2-40B4-BE49-F238E27FC236}">
                <a16:creationId xmlns:a16="http://schemas.microsoft.com/office/drawing/2014/main" id="{33677E76-ECF5-4F7D-B13A-F372C3169ACE}"/>
              </a:ext>
            </a:extLst>
          </p:cNvPr>
          <p:cNvSpPr txBox="1">
            <a:spLocks/>
          </p:cNvSpPr>
          <p:nvPr/>
        </p:nvSpPr>
        <p:spPr>
          <a:xfrm>
            <a:off x="1632371" y="1126730"/>
            <a:ext cx="7899256" cy="4334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lnSpc>
                <a:spcPct val="150000"/>
              </a:lnSpc>
              <a:spcBef>
                <a:spcPts val="600"/>
              </a:spcBef>
              <a:buNone/>
              <a:defRPr sz="2800"/>
            </a:pPr>
            <a:r>
              <a:rPr lang="en-US" dirty="0"/>
              <a:t>4. Flow direction to stream network</a:t>
            </a:r>
          </a:p>
          <a:p>
            <a:pPr defTabSz="457200">
              <a:lnSpc>
                <a:spcPct val="100000"/>
              </a:lnSpc>
              <a:spcBef>
                <a:spcPts val="600"/>
              </a:spcBef>
              <a:defRPr sz="2800"/>
            </a:pPr>
            <a:r>
              <a:rPr lang="en-US" sz="1800" dirty="0"/>
              <a:t>Each flow direction gets a number (like the number keyboard)</a:t>
            </a:r>
          </a:p>
          <a:p>
            <a:pPr defTabSz="457200">
              <a:lnSpc>
                <a:spcPct val="100000"/>
              </a:lnSpc>
              <a:spcBef>
                <a:spcPts val="600"/>
              </a:spcBef>
              <a:defRPr sz="2800"/>
            </a:pPr>
            <a:r>
              <a:rPr lang="en-US" sz="1800" dirty="0"/>
              <a:t>If you connect the flow direction you get to an upstream – downstream connection – the stream network</a:t>
            </a:r>
            <a:br>
              <a:rPr lang="en-US" sz="1800" dirty="0"/>
            </a:br>
            <a:endParaRPr lang="en-US" sz="1800" dirty="0"/>
          </a:p>
          <a:p>
            <a:pPr marL="457200" lvl="1" indent="0" defTabSz="457200">
              <a:lnSpc>
                <a:spcPct val="150000"/>
              </a:lnSpc>
              <a:spcBef>
                <a:spcPts val="600"/>
              </a:spcBef>
              <a:buNone/>
              <a:defRPr sz="2800"/>
            </a:pPr>
            <a:endParaRPr lang="en-US" sz="1800" dirty="0"/>
          </a:p>
          <a:p>
            <a:pPr marL="800100" lvl="1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endParaRPr lang="en-US" sz="1800" dirty="0"/>
          </a:p>
          <a:p>
            <a:pPr marL="342900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endParaRPr lang="en-US" dirty="0"/>
          </a:p>
          <a:p>
            <a:pPr marL="342900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B0773-ECC9-4BF1-B0E7-10E6616C0C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969" y="431453"/>
            <a:ext cx="2686336" cy="26863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EF8370-908A-4024-9D7B-A6E79B61F7FC}"/>
              </a:ext>
            </a:extLst>
          </p:cNvPr>
          <p:cNvSpPr/>
          <p:nvPr/>
        </p:nvSpPr>
        <p:spPr>
          <a:xfrm>
            <a:off x="11155680" y="1445623"/>
            <a:ext cx="235131" cy="2438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D9621C-C3A9-4045-8A4E-9A882BE5C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518" y="3117789"/>
            <a:ext cx="3825651" cy="35658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F7557C-7223-4C75-AA50-8A0D8AB3BE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383" y="3117789"/>
            <a:ext cx="4282147" cy="357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38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632370" y="97277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200" b="0" dirty="0">
                <a:cs typeface="Calibri" panose="020F0502020204030204" pitchFamily="34" charset="0"/>
              </a:rPr>
              <a:t>Select a basin</a:t>
            </a:r>
            <a:br>
              <a:rPr lang="en-US" sz="3200" b="0" dirty="0">
                <a:cs typeface="Calibri" panose="020F0502020204030204" pitchFamily="34" charset="0"/>
              </a:rPr>
            </a:br>
            <a:br>
              <a:rPr lang="en-US" sz="3200" b="1" dirty="0">
                <a:cs typeface="Calibri" panose="020F0502020204030204" pitchFamily="34" charset="0"/>
              </a:rPr>
            </a:br>
            <a:br>
              <a:rPr lang="en-US" sz="3200" b="1" dirty="0">
                <a:cs typeface="Calibri" panose="020F0502020204030204" pitchFamily="34" charset="0"/>
              </a:rPr>
            </a:br>
            <a:br>
              <a:rPr lang="en-US" b="1" dirty="0">
                <a:solidFill>
                  <a:sysClr val="windowText" lastClr="000000"/>
                </a:solidFill>
              </a:rPr>
            </a:br>
            <a:endParaRPr lang="en-US" dirty="0"/>
          </a:p>
        </p:txBody>
      </p:sp>
      <p:sp>
        <p:nvSpPr>
          <p:cNvPr id="3" name="Determine the impact of different policies on the future behavior of some real system…">
            <a:extLst>
              <a:ext uri="{FF2B5EF4-FFF2-40B4-BE49-F238E27FC236}">
                <a16:creationId xmlns:a16="http://schemas.microsoft.com/office/drawing/2014/main" id="{33677E76-ECF5-4F7D-B13A-F372C3169ACE}"/>
              </a:ext>
            </a:extLst>
          </p:cNvPr>
          <p:cNvSpPr txBox="1">
            <a:spLocks/>
          </p:cNvSpPr>
          <p:nvPr/>
        </p:nvSpPr>
        <p:spPr>
          <a:xfrm>
            <a:off x="1632371" y="1126730"/>
            <a:ext cx="7899256" cy="4334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lnSpc>
                <a:spcPct val="150000"/>
              </a:lnSpc>
              <a:spcBef>
                <a:spcPts val="600"/>
              </a:spcBef>
              <a:buNone/>
              <a:defRPr sz="2800"/>
            </a:pPr>
            <a:r>
              <a:rPr lang="en-US" dirty="0"/>
              <a:t>5. Stream network to flow accumulation map</a:t>
            </a:r>
          </a:p>
          <a:p>
            <a:pPr defTabSz="457200">
              <a:lnSpc>
                <a:spcPct val="100000"/>
              </a:lnSpc>
              <a:spcBef>
                <a:spcPts val="600"/>
              </a:spcBef>
              <a:defRPr sz="2800"/>
            </a:pPr>
            <a:r>
              <a:rPr lang="en-US" sz="1800" dirty="0"/>
              <a:t>Each cell has an area (e.g. 30arcmin x 30 arcmin)</a:t>
            </a:r>
          </a:p>
          <a:p>
            <a:pPr defTabSz="457200">
              <a:lnSpc>
                <a:spcPct val="100000"/>
              </a:lnSpc>
              <a:spcBef>
                <a:spcPts val="600"/>
              </a:spcBef>
              <a:defRPr sz="2800"/>
            </a:pPr>
            <a:r>
              <a:rPr lang="en-US" sz="1800" dirty="0"/>
              <a:t>If you sum up all upstream areas for each cell you get to the upstream area. The value is representation the upstream catchment area of this cell</a:t>
            </a:r>
          </a:p>
          <a:p>
            <a:pPr marL="457200" lvl="1" indent="0" defTabSz="457200">
              <a:lnSpc>
                <a:spcPct val="150000"/>
              </a:lnSpc>
              <a:spcBef>
                <a:spcPts val="600"/>
              </a:spcBef>
              <a:buNone/>
              <a:defRPr sz="2800"/>
            </a:pPr>
            <a:endParaRPr lang="en-US" sz="1800" dirty="0"/>
          </a:p>
          <a:p>
            <a:pPr marL="800100" lvl="1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endParaRPr lang="en-US" sz="1800" dirty="0"/>
          </a:p>
          <a:p>
            <a:pPr marL="342900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endParaRPr lang="en-US" dirty="0"/>
          </a:p>
          <a:p>
            <a:pPr marL="342900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B0773-ECC9-4BF1-B0E7-10E6616C0C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969" y="431453"/>
            <a:ext cx="2686336" cy="26863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EF8370-908A-4024-9D7B-A6E79B61F7FC}"/>
              </a:ext>
            </a:extLst>
          </p:cNvPr>
          <p:cNvSpPr/>
          <p:nvPr/>
        </p:nvSpPr>
        <p:spPr>
          <a:xfrm>
            <a:off x="11155680" y="1445623"/>
            <a:ext cx="235131" cy="2438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D9621C-C3A9-4045-8A4E-9A882BE5C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336" y="3117789"/>
            <a:ext cx="3825651" cy="35658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CF049E7-A01D-46D8-BC2D-079E88C71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1839" y="3041374"/>
            <a:ext cx="3362123" cy="3642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0C026C-D9F3-4756-92AA-53E0D8F49B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3998" y="2829354"/>
            <a:ext cx="8131782" cy="434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0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632370" y="97277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200" b="0" dirty="0">
                <a:cs typeface="Calibri" panose="020F0502020204030204" pitchFamily="34" charset="0"/>
              </a:rPr>
              <a:t>Select a basin</a:t>
            </a:r>
            <a:br>
              <a:rPr lang="en-US" sz="3200" b="0" dirty="0">
                <a:cs typeface="Calibri" panose="020F0502020204030204" pitchFamily="34" charset="0"/>
              </a:rPr>
            </a:br>
            <a:br>
              <a:rPr lang="en-US" sz="3200" b="1" dirty="0">
                <a:cs typeface="Calibri" panose="020F0502020204030204" pitchFamily="34" charset="0"/>
              </a:rPr>
            </a:br>
            <a:br>
              <a:rPr lang="en-US" sz="3200" b="1" dirty="0">
                <a:cs typeface="Calibri" panose="020F0502020204030204" pitchFamily="34" charset="0"/>
              </a:rPr>
            </a:br>
            <a:br>
              <a:rPr lang="en-US" b="1" dirty="0">
                <a:solidFill>
                  <a:sysClr val="windowText" lastClr="000000"/>
                </a:solidFill>
              </a:rPr>
            </a:br>
            <a:endParaRPr lang="en-US" dirty="0"/>
          </a:p>
        </p:txBody>
      </p:sp>
      <p:sp>
        <p:nvSpPr>
          <p:cNvPr id="3" name="Determine the impact of different policies on the future behavior of some real system…">
            <a:extLst>
              <a:ext uri="{FF2B5EF4-FFF2-40B4-BE49-F238E27FC236}">
                <a16:creationId xmlns:a16="http://schemas.microsoft.com/office/drawing/2014/main" id="{33677E76-ECF5-4F7D-B13A-F372C3169ACE}"/>
              </a:ext>
            </a:extLst>
          </p:cNvPr>
          <p:cNvSpPr txBox="1">
            <a:spLocks/>
          </p:cNvSpPr>
          <p:nvPr/>
        </p:nvSpPr>
        <p:spPr>
          <a:xfrm>
            <a:off x="1632371" y="1126730"/>
            <a:ext cx="7899256" cy="4334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lnSpc>
                <a:spcPct val="150000"/>
              </a:lnSpc>
              <a:spcBef>
                <a:spcPts val="600"/>
              </a:spcBef>
              <a:buNone/>
              <a:defRPr sz="2800"/>
            </a:pPr>
            <a:r>
              <a:rPr lang="en-US" dirty="0"/>
              <a:t>6. In short: from elevation to flow accumulation</a:t>
            </a:r>
          </a:p>
          <a:p>
            <a:pPr marL="457200" lvl="1" indent="0" defTabSz="457200">
              <a:lnSpc>
                <a:spcPct val="150000"/>
              </a:lnSpc>
              <a:spcBef>
                <a:spcPts val="600"/>
              </a:spcBef>
              <a:buNone/>
              <a:defRPr sz="2800"/>
            </a:pPr>
            <a:endParaRPr lang="en-US" sz="1800" dirty="0"/>
          </a:p>
          <a:p>
            <a:pPr marL="800100" lvl="1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endParaRPr lang="en-US" sz="1800" dirty="0"/>
          </a:p>
          <a:p>
            <a:pPr marL="342900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endParaRPr lang="en-US" dirty="0"/>
          </a:p>
          <a:p>
            <a:pPr marL="342900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5A0F71-ADD7-40EB-B372-3F7F6CED2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369" y="2483368"/>
            <a:ext cx="8326639" cy="31829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43E50C-0470-4F34-A8BA-F83B315E417A}"/>
              </a:ext>
            </a:extLst>
          </p:cNvPr>
          <p:cNvSpPr txBox="1"/>
          <p:nvPr/>
        </p:nvSpPr>
        <p:spPr>
          <a:xfrm>
            <a:off x="1632370" y="6072809"/>
            <a:ext cx="7332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also: https://cwatm.iiasa.ac.at/data.html#river-drainage-maps</a:t>
            </a:r>
          </a:p>
        </p:txBody>
      </p:sp>
    </p:spTree>
    <p:extLst>
      <p:ext uri="{BB962C8B-B14F-4D97-AF65-F5344CB8AC3E}">
        <p14:creationId xmlns:p14="http://schemas.microsoft.com/office/powerpoint/2010/main" val="339648213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IIASA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61C6C0"/>
      </a:accent2>
      <a:accent3>
        <a:srgbClr val="207F6E"/>
      </a:accent3>
      <a:accent4>
        <a:srgbClr val="FCBB40"/>
      </a:accent4>
      <a:accent5>
        <a:srgbClr val="EE696B"/>
      </a:accent5>
      <a:accent6>
        <a:srgbClr val="684C94"/>
      </a:accent6>
      <a:hlink>
        <a:srgbClr val="FCBB40"/>
      </a:hlink>
      <a:folHlink>
        <a:srgbClr val="BA8A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8" id="{2BCD4A24-3CF9-AA4E-9FEA-259FD1DA9940}" vid="{A389A1A4-9365-5B45-BF73-70081AA05B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4254</TotalTime>
  <Words>2062</Words>
  <Application>Microsoft Office PowerPoint</Application>
  <PresentationFormat>Widescreen</PresentationFormat>
  <Paragraphs>282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Cambria</vt:lpstr>
      <vt:lpstr>Tahoma</vt:lpstr>
      <vt:lpstr>Times New Roman</vt:lpstr>
      <vt:lpstr>1_Office Theme</vt:lpstr>
      <vt:lpstr>PowerPoint Presentation</vt:lpstr>
      <vt:lpstr>Select a basin    </vt:lpstr>
      <vt:lpstr>Select a basin    </vt:lpstr>
      <vt:lpstr>Select a basin    </vt:lpstr>
      <vt:lpstr>Select a basin    </vt:lpstr>
      <vt:lpstr>Select a basin    </vt:lpstr>
      <vt:lpstr>Select a basin    </vt:lpstr>
      <vt:lpstr>Select a basin    </vt:lpstr>
      <vt:lpstr>Select a basin    </vt:lpstr>
      <vt:lpstr>Select a basin    </vt:lpstr>
      <vt:lpstr>Select a basin    </vt:lpstr>
      <vt:lpstr>Exercise: Select a basin    </vt:lpstr>
      <vt:lpstr>Exercise: Select a basin    </vt:lpstr>
      <vt:lpstr>Exercise: Select a basin    </vt:lpstr>
      <vt:lpstr>Exercise: Select a basin    </vt:lpstr>
      <vt:lpstr>Exercise: Select a basin    </vt:lpstr>
      <vt:lpstr>Exercise: Select a basin    </vt:lpstr>
      <vt:lpstr>Exercise: Select a basin    </vt:lpstr>
      <vt:lpstr>Exercise: Select a basin    </vt:lpstr>
      <vt:lpstr>Exercise: Select a basin  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Burek</dc:creator>
  <cp:lastModifiedBy>BUREK Peter</cp:lastModifiedBy>
  <cp:revision>131</cp:revision>
  <dcterms:created xsi:type="dcterms:W3CDTF">2019-05-30T06:24:47Z</dcterms:created>
  <dcterms:modified xsi:type="dcterms:W3CDTF">2020-12-10T08:16:51Z</dcterms:modified>
</cp:coreProperties>
</file>